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3"/>
  </p:notesMasterIdLst>
  <p:handoutMasterIdLst>
    <p:handoutMasterId r:id="rId24"/>
  </p:handoutMasterIdLst>
  <p:sldIdLst>
    <p:sldId id="692" r:id="rId2"/>
    <p:sldId id="693" r:id="rId3"/>
    <p:sldId id="672" r:id="rId4"/>
    <p:sldId id="673" r:id="rId5"/>
    <p:sldId id="674" r:id="rId6"/>
    <p:sldId id="675" r:id="rId7"/>
    <p:sldId id="676" r:id="rId8"/>
    <p:sldId id="677" r:id="rId9"/>
    <p:sldId id="678" r:id="rId10"/>
    <p:sldId id="679" r:id="rId11"/>
    <p:sldId id="680" r:id="rId12"/>
    <p:sldId id="682" r:id="rId13"/>
    <p:sldId id="683" r:id="rId14"/>
    <p:sldId id="684" r:id="rId15"/>
    <p:sldId id="685" r:id="rId16"/>
    <p:sldId id="686" r:id="rId17"/>
    <p:sldId id="687" r:id="rId18"/>
    <p:sldId id="688" r:id="rId19"/>
    <p:sldId id="689" r:id="rId20"/>
    <p:sldId id="690" r:id="rId21"/>
    <p:sldId id="691" r:id="rId22"/>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FBFBFB"/>
    <a:srgbClr val="99CCFF"/>
    <a:srgbClr val="6699FF"/>
    <a:srgbClr val="3399FF"/>
    <a:srgbClr val="0099FF"/>
    <a:srgbClr val="C0C0C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39" autoAdjust="0"/>
    <p:restoredTop sz="86085" autoAdjust="0"/>
  </p:normalViewPr>
  <p:slideViewPr>
    <p:cSldViewPr>
      <p:cViewPr varScale="1">
        <p:scale>
          <a:sx n="99" d="100"/>
          <a:sy n="99" d="100"/>
        </p:scale>
        <p:origin x="-558" y="-90"/>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62B251EE-956E-4D07-8231-7A53CB9D135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6074C86E-F639-4C3E-9E9A-0819B5F7430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kern="1200" dirty="0" smtClean="0">
                <a:solidFill>
                  <a:srgbClr val="1A3868"/>
                </a:solidFill>
                <a:latin typeface="Times New Roman" pitchFamily="18" charset="0"/>
                <a:cs typeface="Times New Roman" pitchFamily="18" charset="0"/>
              </a:rPr>
              <a:t>由于一个自治系统中的所有网络都属于一个行政单位，例如一所大学、一个公司、政府的一个部门，因此它有权自主地决定一个自治系统内部采用的路由选择协议；</a:t>
            </a:r>
            <a:endParaRPr lang="en-US" altLang="zh-CN" kern="1200" dirty="0" smtClean="0">
              <a:solidFill>
                <a:srgbClr val="1A3868"/>
              </a:solidFill>
              <a:latin typeface="Times New Roman" pitchFamily="18" charset="0"/>
              <a:cs typeface="Times New Roman"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4</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u="none" dirty="0" smtClean="0">
                <a:solidFill>
                  <a:srgbClr val="2D2DB9"/>
                </a:solidFill>
                <a:latin typeface="Constantia" pitchFamily="18" charset="0"/>
              </a:rPr>
              <a:t>BGP</a:t>
            </a:r>
            <a:r>
              <a:rPr lang="zh-CN" altLang="en-US" sz="1200" u="none" dirty="0" smtClean="0">
                <a:solidFill>
                  <a:srgbClr val="2D2DB9"/>
                </a:solidFill>
                <a:latin typeface="Constantia" pitchFamily="18" charset="0"/>
              </a:rPr>
              <a:t>所交换的</a:t>
            </a:r>
            <a:r>
              <a:rPr lang="zh-CN" altLang="en-US" sz="1200" u="none" dirty="0" smtClean="0">
                <a:solidFill>
                  <a:srgbClr val="FF0000"/>
                </a:solidFill>
                <a:latin typeface="Constantia" pitchFamily="18" charset="0"/>
              </a:rPr>
              <a:t>网络可达性信息</a:t>
            </a:r>
            <a:r>
              <a:rPr lang="zh-CN" altLang="en-US" sz="1200" u="none" dirty="0" smtClean="0">
                <a:solidFill>
                  <a:srgbClr val="2D2DB9"/>
                </a:solidFill>
                <a:latin typeface="Constantia" pitchFamily="18" charset="0"/>
              </a:rPr>
              <a:t>是要到达某个网络所要经过的一系列的自治系统。</a:t>
            </a: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19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u="none" dirty="0" smtClean="0">
                <a:solidFill>
                  <a:srgbClr val="2D2DB9"/>
                </a:solidFill>
                <a:latin typeface="Constantia" pitchFamily="18" charset="0"/>
              </a:rPr>
              <a:t>BGP</a:t>
            </a:r>
            <a:r>
              <a:rPr lang="zh-CN" altLang="en-US" sz="1200" u="none" dirty="0" smtClean="0">
                <a:solidFill>
                  <a:srgbClr val="2D2DB9"/>
                </a:solidFill>
                <a:latin typeface="Constantia" pitchFamily="18" charset="0"/>
              </a:rPr>
              <a:t>协议交换路由信息的结点数以自治系统数为单位。</a:t>
            </a: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20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42950" lvl="2" indent="-342900">
              <a:spcBef>
                <a:spcPts val="0"/>
              </a:spcBef>
              <a:spcAft>
                <a:spcPts val="600"/>
              </a:spcAft>
              <a:buFont typeface="Wingdings" pitchFamily="2" charset="2"/>
              <a:buChar char="ü"/>
            </a:pPr>
            <a:r>
              <a:rPr lang="zh-CN" altLang="en-US" kern="1200" dirty="0" smtClean="0">
                <a:solidFill>
                  <a:srgbClr val="1A3868"/>
                </a:solidFill>
                <a:latin typeface="Times New Roman" pitchFamily="18" charset="0"/>
                <a:cs typeface="Times New Roman" pitchFamily="18" charset="0"/>
              </a:rPr>
              <a:t>打开</a:t>
            </a:r>
            <a:r>
              <a:rPr lang="en-US" altLang="zh-CN" kern="1200" dirty="0" smtClean="0">
                <a:solidFill>
                  <a:srgbClr val="1A3868"/>
                </a:solidFill>
                <a:latin typeface="Times New Roman" pitchFamily="18" charset="0"/>
                <a:cs typeface="Times New Roman" pitchFamily="18" charset="0"/>
              </a:rPr>
              <a:t>(open)</a:t>
            </a:r>
            <a:r>
              <a:rPr lang="zh-CN" altLang="en-US" kern="1200" dirty="0" smtClean="0">
                <a:solidFill>
                  <a:srgbClr val="1A3868"/>
                </a:solidFill>
                <a:latin typeface="Times New Roman" pitchFamily="18" charset="0"/>
                <a:cs typeface="Times New Roman" pitchFamily="18" charset="0"/>
              </a:rPr>
              <a:t>分组</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用来与相邻的另一个</a:t>
            </a:r>
            <a:r>
              <a:rPr lang="en-US" altLang="zh-CN" kern="1200" dirty="0" smtClean="0">
                <a:solidFill>
                  <a:srgbClr val="1A3868"/>
                </a:solidFill>
                <a:latin typeface="Times New Roman" pitchFamily="18" charset="0"/>
                <a:cs typeface="Times New Roman" pitchFamily="18" charset="0"/>
              </a:rPr>
              <a:t>BGP</a:t>
            </a:r>
            <a:r>
              <a:rPr lang="zh-CN" altLang="en-US" kern="1200" dirty="0" smtClean="0">
                <a:solidFill>
                  <a:srgbClr val="1A3868"/>
                </a:solidFill>
                <a:latin typeface="Times New Roman" pitchFamily="18" charset="0"/>
                <a:cs typeface="Times New Roman" pitchFamily="18" charset="0"/>
              </a:rPr>
              <a:t>发言人建立关系；</a:t>
            </a:r>
            <a:endParaRPr lang="en-US" altLang="zh-CN" kern="1200" dirty="0" smtClean="0">
              <a:solidFill>
                <a:srgbClr val="1A3868"/>
              </a:solidFill>
              <a:latin typeface="Times New Roman" pitchFamily="18" charset="0"/>
              <a:cs typeface="Times New Roman" pitchFamily="18" charset="0"/>
            </a:endParaRPr>
          </a:p>
          <a:p>
            <a:pPr marL="742950" lvl="2" indent="-342900">
              <a:spcBef>
                <a:spcPts val="0"/>
              </a:spcBef>
              <a:spcAft>
                <a:spcPts val="600"/>
              </a:spcAft>
              <a:buFont typeface="Wingdings" pitchFamily="2" charset="2"/>
              <a:buChar char="ü"/>
            </a:pPr>
            <a:r>
              <a:rPr lang="zh-CN" altLang="en-US" kern="1200" dirty="0" smtClean="0">
                <a:solidFill>
                  <a:srgbClr val="1A3868"/>
                </a:solidFill>
                <a:latin typeface="Times New Roman" pitchFamily="18" charset="0"/>
                <a:cs typeface="Times New Roman" pitchFamily="18" charset="0"/>
              </a:rPr>
              <a:t>更新</a:t>
            </a:r>
            <a:r>
              <a:rPr lang="en-US" altLang="zh-CN" kern="1200" dirty="0" smtClean="0">
                <a:solidFill>
                  <a:srgbClr val="1A3868"/>
                </a:solidFill>
                <a:latin typeface="Times New Roman" pitchFamily="18" charset="0"/>
                <a:cs typeface="Times New Roman" pitchFamily="18" charset="0"/>
              </a:rPr>
              <a:t>(update)</a:t>
            </a:r>
            <a:r>
              <a:rPr lang="zh-CN" altLang="en-US" kern="1200" dirty="0" smtClean="0">
                <a:solidFill>
                  <a:srgbClr val="1A3868"/>
                </a:solidFill>
                <a:latin typeface="Times New Roman" pitchFamily="18" charset="0"/>
                <a:cs typeface="Times New Roman" pitchFamily="18" charset="0"/>
              </a:rPr>
              <a:t>分组</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用来发送某一路由的信息，以及列出要撤销的多条路由；</a:t>
            </a:r>
            <a:endParaRPr lang="en-US" altLang="zh-CN" kern="1200" dirty="0" smtClean="0">
              <a:solidFill>
                <a:srgbClr val="1A3868"/>
              </a:solidFill>
              <a:latin typeface="Times New Roman" pitchFamily="18" charset="0"/>
              <a:cs typeface="Times New Roman" pitchFamily="18" charset="0"/>
            </a:endParaRPr>
          </a:p>
          <a:p>
            <a:pPr marL="742950" lvl="2" indent="-342900">
              <a:spcBef>
                <a:spcPts val="0"/>
              </a:spcBef>
              <a:spcAft>
                <a:spcPts val="600"/>
              </a:spcAft>
              <a:buFont typeface="Wingdings" pitchFamily="2" charset="2"/>
              <a:buChar char="ü"/>
            </a:pPr>
            <a:r>
              <a:rPr lang="zh-CN" altLang="en-US" kern="1200" dirty="0" smtClean="0">
                <a:solidFill>
                  <a:srgbClr val="1A3868"/>
                </a:solidFill>
                <a:latin typeface="Times New Roman" pitchFamily="18" charset="0"/>
                <a:cs typeface="Times New Roman" pitchFamily="18" charset="0"/>
              </a:rPr>
              <a:t>保活</a:t>
            </a:r>
            <a:r>
              <a:rPr lang="en-US" altLang="zh-CN" kern="1200" dirty="0" smtClean="0">
                <a:solidFill>
                  <a:srgbClr val="1A3868"/>
                </a:solidFill>
                <a:latin typeface="Times New Roman" pitchFamily="18" charset="0"/>
                <a:cs typeface="Times New Roman" pitchFamily="18" charset="0"/>
              </a:rPr>
              <a:t>(</a:t>
            </a:r>
            <a:r>
              <a:rPr lang="en-US" altLang="zh-CN" kern="1200" dirty="0" err="1" smtClean="0">
                <a:solidFill>
                  <a:srgbClr val="1A3868"/>
                </a:solidFill>
                <a:latin typeface="Times New Roman" pitchFamily="18" charset="0"/>
                <a:cs typeface="Times New Roman" pitchFamily="18" charset="0"/>
              </a:rPr>
              <a:t>keepalive</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分组</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用来确认打开报文，和周期性地证实相邻边界路由器的存在；</a:t>
            </a:r>
            <a:endParaRPr lang="en-US" altLang="zh-CN" kern="1200" dirty="0" smtClean="0">
              <a:solidFill>
                <a:srgbClr val="1A3868"/>
              </a:solidFill>
              <a:latin typeface="Times New Roman" pitchFamily="18" charset="0"/>
              <a:cs typeface="Times New Roman" pitchFamily="18" charset="0"/>
            </a:endParaRPr>
          </a:p>
          <a:p>
            <a:pPr marL="742950" lvl="2" indent="-342900">
              <a:spcBef>
                <a:spcPts val="0"/>
              </a:spcBef>
              <a:spcAft>
                <a:spcPts val="600"/>
              </a:spcAft>
              <a:buFont typeface="Wingdings" pitchFamily="2" charset="2"/>
              <a:buChar char="ü"/>
            </a:pPr>
            <a:r>
              <a:rPr lang="zh-CN" altLang="en-US" kern="1200" dirty="0" smtClean="0">
                <a:solidFill>
                  <a:srgbClr val="1A3868"/>
                </a:solidFill>
                <a:latin typeface="Times New Roman" pitchFamily="18" charset="0"/>
                <a:cs typeface="Times New Roman" pitchFamily="18" charset="0"/>
              </a:rPr>
              <a:t>通知</a:t>
            </a:r>
            <a:r>
              <a:rPr lang="en-US" altLang="zh-CN" kern="1200" dirty="0" smtClean="0">
                <a:solidFill>
                  <a:srgbClr val="1A3868"/>
                </a:solidFill>
                <a:latin typeface="Times New Roman" pitchFamily="18" charset="0"/>
                <a:cs typeface="Times New Roman" pitchFamily="18" charset="0"/>
              </a:rPr>
              <a:t>(notification)</a:t>
            </a:r>
            <a:r>
              <a:rPr lang="zh-CN" altLang="en-US" kern="1200" dirty="0" smtClean="0">
                <a:solidFill>
                  <a:srgbClr val="1A3868"/>
                </a:solidFill>
                <a:latin typeface="Times New Roman" pitchFamily="18" charset="0"/>
                <a:cs typeface="Times New Roman" pitchFamily="18" charset="0"/>
              </a:rPr>
              <a:t>分组</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用来发送检测到的差错。</a:t>
            </a: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21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每个自己系统内部路由器之间通过</a:t>
            </a:r>
            <a:r>
              <a:rPr lang="en-US" altLang="zh-CN" dirty="0" smtClean="0"/>
              <a:t>IGP</a:t>
            </a:r>
            <a:r>
              <a:rPr lang="zh-CN" altLang="en-US" dirty="0" smtClean="0"/>
              <a:t>交换路由信息，连接不同自治系统的路由器之间使用</a:t>
            </a:r>
            <a:r>
              <a:rPr lang="en-US" altLang="zh-CN" dirty="0" smtClean="0"/>
              <a:t>EGP</a:t>
            </a:r>
            <a:r>
              <a:rPr lang="zh-CN" altLang="en-US" dirty="0" smtClean="0"/>
              <a:t>交换路由信息</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源于</a:t>
            </a:r>
            <a:r>
              <a:rPr lang="en-US" altLang="zh-CN" dirty="0" smtClean="0"/>
              <a:t>ARPANET</a:t>
            </a:r>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7</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1</a:t>
            </a:r>
            <a:r>
              <a:rPr lang="zh-CN" altLang="en-US" b="1" dirty="0" smtClean="0"/>
              <a:t>）</a:t>
            </a:r>
            <a:r>
              <a:rPr lang="zh-CN" altLang="en-US" dirty="0" smtClean="0"/>
              <a:t>路由器刚启动时，只包含与该路由器直接相连的网络的路由，因此表中的距离均为</a:t>
            </a:r>
            <a:r>
              <a:rPr lang="en-US" altLang="zh-CN" dirty="0" smtClean="0"/>
              <a:t>0</a:t>
            </a:r>
            <a:r>
              <a:rPr lang="zh-CN" altLang="en-US" dirty="0" smtClean="0"/>
              <a:t>；</a:t>
            </a:r>
            <a:r>
              <a:rPr lang="en-US" altLang="zh-CN" b="1" dirty="0" smtClean="0">
                <a:solidFill>
                  <a:srgbClr val="FF0000"/>
                </a:solidFill>
              </a:rPr>
              <a:t>2</a:t>
            </a:r>
            <a:r>
              <a:rPr lang="zh-CN" altLang="en-US" b="1" dirty="0" smtClean="0">
                <a:solidFill>
                  <a:srgbClr val="FF0000"/>
                </a:solidFill>
              </a:rPr>
              <a:t>）</a:t>
            </a:r>
            <a:r>
              <a:rPr lang="zh-CN" altLang="en-US" dirty="0" smtClean="0"/>
              <a:t>路由表建立以后，各</a:t>
            </a:r>
            <a:r>
              <a:rPr lang="zh-CN" altLang="en-US" kern="1200" dirty="0" smtClean="0">
                <a:solidFill>
                  <a:srgbClr val="1A3868"/>
                </a:solidFill>
                <a:latin typeface="Times New Roman" pitchFamily="18" charset="0"/>
                <a:cs typeface="Times New Roman" pitchFamily="18" charset="0"/>
              </a:rPr>
              <a:t>路由器周期性地通知相邻路由器自己的（</a:t>
            </a:r>
            <a:r>
              <a:rPr lang="en-US" altLang="zh-CN" kern="1200" dirty="0" smtClean="0">
                <a:solidFill>
                  <a:srgbClr val="1A3868"/>
                </a:solidFill>
                <a:latin typeface="Times New Roman" pitchFamily="18" charset="0"/>
                <a:cs typeface="Times New Roman" pitchFamily="18" charset="0"/>
              </a:rPr>
              <a:t>V,D</a:t>
            </a:r>
            <a:r>
              <a:rPr lang="zh-CN" altLang="en-US" kern="1200" dirty="0" smtClean="0">
                <a:solidFill>
                  <a:srgbClr val="1A3868"/>
                </a:solidFill>
                <a:latin typeface="Times New Roman" pitchFamily="18" charset="0"/>
                <a:cs typeface="Times New Roman" pitchFamily="18" charset="0"/>
              </a:rPr>
              <a:t>）信息。图中</a:t>
            </a:r>
            <a:r>
              <a:rPr lang="en-US" altLang="zh-CN" kern="1200" dirty="0" smtClean="0">
                <a:solidFill>
                  <a:srgbClr val="1A3868"/>
                </a:solidFill>
                <a:latin typeface="Times New Roman" pitchFamily="18" charset="0"/>
                <a:cs typeface="Times New Roman" pitchFamily="18" charset="0"/>
              </a:rPr>
              <a:t>R1R2</a:t>
            </a:r>
            <a:r>
              <a:rPr lang="zh-CN" altLang="en-US" kern="1200" dirty="0" smtClean="0">
                <a:solidFill>
                  <a:srgbClr val="1A3868"/>
                </a:solidFill>
                <a:latin typeface="Times New Roman" pitchFamily="18" charset="0"/>
                <a:cs typeface="Times New Roman" pitchFamily="18" charset="0"/>
              </a:rPr>
              <a:t>是一个自治系统中相邻的两个路由器。</a:t>
            </a:r>
            <a:r>
              <a:rPr lang="en-US" altLang="zh-CN" kern="1200" dirty="0" smtClean="0">
                <a:solidFill>
                  <a:srgbClr val="1A3868"/>
                </a:solidFill>
                <a:latin typeface="Times New Roman" pitchFamily="18" charset="0"/>
                <a:cs typeface="Times New Roman" pitchFamily="18" charset="0"/>
              </a:rPr>
              <a:t>R2</a:t>
            </a:r>
            <a:r>
              <a:rPr lang="zh-CN" altLang="en-US" kern="1200" dirty="0" smtClean="0">
                <a:solidFill>
                  <a:srgbClr val="1A3868"/>
                </a:solidFill>
                <a:latin typeface="Times New Roman" pitchFamily="18" charset="0"/>
                <a:cs typeface="Times New Roman" pitchFamily="18" charset="0"/>
              </a:rPr>
              <a:t>收到。。如果路由表中没有这项信息。。</a:t>
            </a:r>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kern="1200" dirty="0" smtClean="0">
                <a:solidFill>
                  <a:srgbClr val="1A3868"/>
                </a:solidFill>
                <a:latin typeface="Times New Roman" pitchFamily="18" charset="0"/>
                <a:cs typeface="Times New Roman" pitchFamily="18" charset="0"/>
              </a:rPr>
              <a:t>例如，源节点希望发送一段数据给目标节点。源节点首先通过网络将数据副本传送给它的每个邻居节点，每个邻居节点再将数据传送给各自的除发送数据来的节点之外的其他。如此继续下去，直到数据传送目标节点或者数据设定的生存期限为</a:t>
            </a:r>
            <a:r>
              <a:rPr lang="en-US" altLang="zh-CN" kern="1200" dirty="0" smtClean="0">
                <a:solidFill>
                  <a:srgbClr val="1A3868"/>
                </a:solidFill>
                <a:latin typeface="Times New Roman" pitchFamily="18" charset="0"/>
                <a:cs typeface="Times New Roman" pitchFamily="18" charset="0"/>
              </a:rPr>
              <a:t>0</a:t>
            </a:r>
            <a:r>
              <a:rPr lang="zh-CN" altLang="en-US" kern="1200" dirty="0" smtClean="0">
                <a:solidFill>
                  <a:srgbClr val="1A3868"/>
                </a:solidFill>
                <a:latin typeface="Times New Roman" pitchFamily="18" charset="0"/>
                <a:cs typeface="Times New Roman" pitchFamily="18" charset="0"/>
              </a:rPr>
              <a:t>为止。</a:t>
            </a: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11</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solidFill>
                  <a:srgbClr val="2D2DB9"/>
                </a:solidFill>
                <a:latin typeface="Times New Roman" pitchFamily="18" charset="0"/>
                <a:cs typeface="Times New Roman" pitchFamily="18" charset="0"/>
              </a:rPr>
              <a:t>自治系统内部又可以进一步分为：</a:t>
            </a:r>
            <a:r>
              <a:rPr lang="zh-CN" altLang="en-US" sz="1200" b="1" dirty="0" smtClean="0">
                <a:solidFill>
                  <a:srgbClr val="FF0000"/>
                </a:solidFill>
                <a:latin typeface="Times New Roman" pitchFamily="18" charset="0"/>
                <a:cs typeface="Times New Roman" pitchFamily="18" charset="0"/>
              </a:rPr>
              <a:t>主干区域</a:t>
            </a:r>
            <a:r>
              <a:rPr lang="zh-CN" altLang="en-US" sz="1200" b="1" dirty="0" smtClean="0">
                <a:solidFill>
                  <a:srgbClr val="2D2DB9"/>
                </a:solidFill>
                <a:latin typeface="Times New Roman" pitchFamily="18" charset="0"/>
                <a:cs typeface="Times New Roman" pitchFamily="18" charset="0"/>
              </a:rPr>
              <a:t>与</a:t>
            </a:r>
            <a:r>
              <a:rPr lang="zh-CN" altLang="en-US" sz="1200" b="1" dirty="0" smtClean="0">
                <a:solidFill>
                  <a:srgbClr val="FF0000"/>
                </a:solidFill>
                <a:latin typeface="Times New Roman" pitchFamily="18" charset="0"/>
                <a:cs typeface="Times New Roman" pitchFamily="18" charset="0"/>
              </a:rPr>
              <a:t>区域</a:t>
            </a:r>
            <a:r>
              <a:rPr lang="zh-CN" altLang="en-US" sz="1200" b="1" dirty="0" smtClean="0">
                <a:solidFill>
                  <a:srgbClr val="2D2DB9"/>
                </a:solidFill>
                <a:latin typeface="Times New Roman" pitchFamily="18" charset="0"/>
                <a:cs typeface="Times New Roman" pitchFamily="18" charset="0"/>
              </a:rPr>
              <a:t>两级；</a:t>
            </a:r>
            <a:endParaRPr lang="en-US" altLang="zh-CN" sz="1200" b="1" dirty="0" smtClean="0">
              <a:solidFill>
                <a:srgbClr val="2D2DB9"/>
              </a:solidFill>
              <a:latin typeface="Times New Roman" pitchFamily="18" charset="0"/>
              <a:cs typeface="Times New Roman" pitchFamily="18" charset="0"/>
            </a:endParaRPr>
          </a:p>
          <a:p>
            <a:r>
              <a:rPr lang="zh-CN" altLang="en-US" sz="1200" b="1" dirty="0" smtClean="0">
                <a:solidFill>
                  <a:schemeClr val="accent1"/>
                </a:solidFill>
                <a:latin typeface="Times New Roman" pitchFamily="18" charset="0"/>
                <a:cs typeface="Times New Roman" pitchFamily="18" charset="0"/>
              </a:rPr>
              <a:t>主干路由器</a:t>
            </a:r>
            <a:r>
              <a:rPr lang="zh-CN" altLang="en-US" sz="1200" b="1" dirty="0" smtClean="0">
                <a:solidFill>
                  <a:srgbClr val="2D2DB9"/>
                </a:solidFill>
                <a:latin typeface="Times New Roman" pitchFamily="18" charset="0"/>
                <a:cs typeface="Times New Roman" pitchFamily="18" charset="0"/>
              </a:rPr>
              <a:t>构成主干区域，区域要通过</a:t>
            </a:r>
            <a:r>
              <a:rPr lang="zh-CN" altLang="en-US" sz="1200" b="1" dirty="0" smtClean="0">
                <a:solidFill>
                  <a:schemeClr val="accent1"/>
                </a:solidFill>
                <a:latin typeface="Times New Roman" pitchFamily="18" charset="0"/>
                <a:cs typeface="Times New Roman" pitchFamily="18" charset="0"/>
              </a:rPr>
              <a:t>区域边界路由器</a:t>
            </a:r>
            <a:r>
              <a:rPr lang="zh-CN" altLang="en-US" sz="1200" b="1" dirty="0" smtClean="0">
                <a:solidFill>
                  <a:srgbClr val="2D2DB9"/>
                </a:solidFill>
                <a:latin typeface="Times New Roman" pitchFamily="18" charset="0"/>
                <a:cs typeface="Times New Roman" pitchFamily="18" charset="0"/>
              </a:rPr>
              <a:t>与主干路由器连接，以接入主干区域；</a:t>
            </a:r>
            <a:endParaRPr lang="en-US" altLang="zh-CN" sz="1200" b="1" dirty="0" smtClean="0">
              <a:solidFill>
                <a:srgbClr val="2D2DB9"/>
              </a:solidFill>
              <a:latin typeface="Times New Roman" pitchFamily="18" charset="0"/>
              <a:cs typeface="Times New Roman" pitchFamily="18" charset="0"/>
            </a:endParaRPr>
          </a:p>
          <a:p>
            <a:r>
              <a:rPr lang="zh-CN" altLang="en-US" sz="1200" b="1" dirty="0" smtClean="0">
                <a:solidFill>
                  <a:srgbClr val="2D2DB9"/>
                </a:solidFill>
                <a:latin typeface="Times New Roman" pitchFamily="18" charset="0"/>
                <a:cs typeface="Times New Roman" pitchFamily="18" charset="0"/>
              </a:rPr>
              <a:t>区域路由器要向主干路由器报告内部路由信息；</a:t>
            </a:r>
            <a:endParaRPr lang="en-US" altLang="zh-CN" sz="1200" b="1" dirty="0" smtClean="0">
              <a:solidFill>
                <a:srgbClr val="2D2DB9"/>
              </a:solidFill>
              <a:latin typeface="Times New Roman" pitchFamily="18" charset="0"/>
              <a:cs typeface="Times New Roman" pitchFamily="18" charset="0"/>
            </a:endParaRPr>
          </a:p>
          <a:p>
            <a:r>
              <a:rPr lang="zh-CN" altLang="en-US" sz="1200" b="1" dirty="0" smtClean="0">
                <a:solidFill>
                  <a:srgbClr val="2D2DB9"/>
                </a:solidFill>
                <a:latin typeface="Times New Roman" pitchFamily="18" charset="0"/>
                <a:cs typeface="Times New Roman" pitchFamily="18" charset="0"/>
              </a:rPr>
              <a:t>自治系统之间的通过</a:t>
            </a:r>
            <a:r>
              <a:rPr lang="zh-CN" altLang="en-US" sz="1200" b="1" dirty="0" smtClean="0">
                <a:solidFill>
                  <a:schemeClr val="accent1"/>
                </a:solidFill>
                <a:latin typeface="Times New Roman" pitchFamily="18" charset="0"/>
                <a:cs typeface="Times New Roman" pitchFamily="18" charset="0"/>
              </a:rPr>
              <a:t>自治系统边界主干路由器</a:t>
            </a:r>
            <a:r>
              <a:rPr lang="zh-CN" altLang="en-US" sz="1200" b="1" dirty="0" smtClean="0">
                <a:solidFill>
                  <a:srgbClr val="2D2DB9"/>
                </a:solidFill>
                <a:latin typeface="Times New Roman" pitchFamily="18" charset="0"/>
                <a:cs typeface="Times New Roman" pitchFamily="18" charset="0"/>
              </a:rPr>
              <a:t>实现互联。</a:t>
            </a: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12</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13</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u="none" dirty="0" smtClean="0">
                <a:solidFill>
                  <a:srgbClr val="2D2DB9"/>
                </a:solidFill>
                <a:latin typeface="Constantia" pitchFamily="18" charset="0"/>
              </a:rPr>
              <a:t>链路连线上标出了分组传输的开销</a:t>
            </a: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14</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rgbClr val="1A3868"/>
                </a:solidFill>
                <a:latin typeface="Times New Roman" pitchFamily="18" charset="0"/>
                <a:cs typeface="Times New Roman" pitchFamily="18" charset="0"/>
              </a:rPr>
              <a:t>域间路由选择协议应当允许使用多种路由选择策略，需要考虑包括安全、经济方面的因素；</a:t>
            </a:r>
            <a:endParaRPr lang="en-US" altLang="zh-CN" sz="1200" kern="1200" dirty="0" smtClean="0">
              <a:solidFill>
                <a:srgbClr val="1A3868"/>
              </a:solidFill>
              <a:latin typeface="Times New Roman" pitchFamily="18" charset="0"/>
              <a:cs typeface="Times New Roman"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6074C86E-F639-4C3E-9E9A-0819B5F74308}" type="slidenum">
              <a:rPr lang="en-US" altLang="zh-CN" smtClean="0"/>
              <a:pPr>
                <a:defRPr/>
              </a:pPr>
              <a:t>18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598613"/>
            <a:ext cx="6243654" cy="1045369"/>
          </a:xfrm>
        </p:spPr>
        <p:txBody>
          <a:bodyPr/>
          <a:lstStyle>
            <a:lvl1pPr>
              <a:defRPr sz="4400">
                <a:solidFill>
                  <a:schemeClr val="accent1">
                    <a:lumMod val="50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85834" y="2916238"/>
            <a:ext cx="4914912" cy="1013628"/>
          </a:xfrm>
        </p:spPr>
        <p:txBody>
          <a:bodyPr/>
          <a:lstStyle>
            <a:lvl1pPr marL="0" indent="0" algn="ctr">
              <a:buNone/>
              <a:defRPr sz="3200" b="1">
                <a:solidFill>
                  <a:schemeClr val="accent1">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E00F459E-78A2-4ECD-8DBF-0D9C3C13FE71}" type="slidenum">
              <a:rPr lang="en-US" altLang="ko-KR" smtClean="0"/>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41163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676900" cy="41163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FBE21E92-5C06-410C-A548-E709B64D237E}" type="slidenum">
              <a:rPr lang="en-US" altLang="ko-KR" smtClean="0"/>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a:xfrm>
            <a:off x="2895600" y="4715684"/>
            <a:ext cx="2895600" cy="228600"/>
          </a:xfrm>
          <a:prstGeom prst="rect">
            <a:avLst/>
          </a:prstGeom>
        </p:spPr>
        <p:txBody>
          <a:bodyPr/>
          <a:lstStyle>
            <a:lvl1pPr algn="ctr" eaLnBrk="0" hangingPunct="0">
              <a:defRPr/>
            </a:lvl1pPr>
          </a:lstStyle>
          <a:p>
            <a:pPr>
              <a:defRPr/>
            </a:pPr>
            <a:fld id="{06FD102F-EF5E-4DCC-A76F-4CA1A6909AE8}" type="slidenum">
              <a:rPr lang="en-US" altLang="ko-KR" smtClean="0"/>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5720" y="286528"/>
            <a:ext cx="6429420" cy="857250"/>
          </a:xfrm>
        </p:spPr>
        <p:txBody>
          <a:bodyPr/>
          <a:lstStyle>
            <a:lvl1pPr algn="l">
              <a:defRPr sz="3000">
                <a:solidFill>
                  <a:schemeClr val="accent1">
                    <a:lumMod val="50000"/>
                  </a:schemeClr>
                </a:solidFil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285720" y="1286660"/>
            <a:ext cx="6429420" cy="30876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381F9D8C-61A8-40A9-92D4-1C1E4E013A82}" type="slidenum">
              <a:rPr lang="en-US" altLang="ko-KR" smtClean="0"/>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1631951"/>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3E7709D7-D6E8-4A60-95ED-77387B1CB59D}" type="slidenum">
              <a:rPr lang="en-US" altLang="ko-KR" smtClean="0"/>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C3703CAF-F3B0-4188-885E-91A63209CCF8}" type="slidenum">
              <a:rPr lang="en-US" altLang="ko-KR" smtClean="0"/>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06EDCD51-148E-4963-BDED-3731EA848F47}" type="slidenum">
              <a:rPr lang="en-US" altLang="ko-KR"/>
              <a:pPr>
                <a:defRPr/>
              </a:pPr>
              <a:t>‹#›</a:t>
            </a:fld>
            <a:endParaRPr lang="en-US" altLang="ko-KR"/>
          </a:p>
        </p:txBody>
      </p:sp>
    </p:spTree>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90"/>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12011AF0-96B1-4A13-9CC1-8E8BDF1B8769}" type="slidenum">
              <a:rPr lang="en-US" altLang="ko-KR" smtClean="0"/>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7489"/>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a:xfrm>
            <a:off x="2895600" y="4830763"/>
            <a:ext cx="2895600" cy="228600"/>
          </a:xfrm>
          <a:prstGeom prst="rect">
            <a:avLst/>
          </a:prstGeom>
        </p:spPr>
        <p:txBody>
          <a:bodyPr/>
          <a:lstStyle>
            <a:lvl1pPr algn="ctr" eaLnBrk="0" hangingPunct="0">
              <a:defRPr/>
            </a:lvl1pPr>
          </a:lstStyle>
          <a:p>
            <a:pPr>
              <a:defRPr/>
            </a:pPr>
            <a:fld id="{8C53DEDB-4BBC-442A-97CE-D24531DB0410}" type="slidenum">
              <a:rPr lang="en-US" altLang="ko-KR" smtClean="0"/>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2800" b="1">
          <a:solidFill>
            <a:srgbClr val="194D19"/>
          </a:solidFill>
          <a:latin typeface="+mj-lt"/>
          <a:ea typeface="+mj-ea"/>
          <a:cs typeface="+mj-cs"/>
        </a:defRPr>
      </a:lvl1pPr>
      <a:lvl2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2pPr>
      <a:lvl3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3pPr>
      <a:lvl4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4pPr>
      <a:lvl5pPr algn="ctr" rtl="0" eaLnBrk="1" fontAlgn="base" hangingPunct="1">
        <a:spcBef>
          <a:spcPct val="0"/>
        </a:spcBef>
        <a:spcAft>
          <a:spcPct val="0"/>
        </a:spcAft>
        <a:defRPr sz="2800" b="1">
          <a:solidFill>
            <a:srgbClr val="194D19"/>
          </a:solidFill>
          <a:latin typeface="Constantia" pitchFamily="18" charset="0"/>
          <a:ea typeface="微软雅黑" pitchFamily="34" charset="-122"/>
        </a:defRPr>
      </a:lvl5pPr>
      <a:lvl6pPr marL="4572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6pPr>
      <a:lvl7pPr marL="9144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7pPr>
      <a:lvl8pPr marL="13716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8pPr>
      <a:lvl9pPr marL="18288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9pPr>
    </p:titleStyle>
    <p:bodyStyle>
      <a:lvl1pPr marL="342900" indent="-342900" algn="l" rtl="0" eaLnBrk="1" fontAlgn="base" hangingPunct="1">
        <a:spcBef>
          <a:spcPct val="20000"/>
        </a:spcBef>
        <a:spcAft>
          <a:spcPct val="0"/>
        </a:spcAft>
        <a:buChar char="•"/>
        <a:defRPr sz="2400">
          <a:solidFill>
            <a:srgbClr val="267326"/>
          </a:solidFill>
          <a:latin typeface="+mn-lt"/>
          <a:ea typeface="+mn-ea"/>
          <a:cs typeface="+mn-cs"/>
        </a:defRPr>
      </a:lvl1pPr>
      <a:lvl2pPr marL="742950" indent="-285750" algn="l" rtl="0" eaLnBrk="1" fontAlgn="base" hangingPunct="1">
        <a:spcBef>
          <a:spcPct val="20000"/>
        </a:spcBef>
        <a:spcAft>
          <a:spcPct val="0"/>
        </a:spcAft>
        <a:buChar char="–"/>
        <a:defRPr sz="2000">
          <a:solidFill>
            <a:srgbClr val="267326"/>
          </a:solidFill>
          <a:latin typeface="+mn-lt"/>
          <a:ea typeface="+mn-ea"/>
        </a:defRPr>
      </a:lvl2pPr>
      <a:lvl3pPr marL="1143000" indent="-228600" algn="l" rtl="0" eaLnBrk="1" fontAlgn="base" hangingPunct="1">
        <a:spcBef>
          <a:spcPct val="20000"/>
        </a:spcBef>
        <a:spcAft>
          <a:spcPct val="0"/>
        </a:spcAft>
        <a:buChar char="•"/>
        <a:defRPr sz="2000">
          <a:solidFill>
            <a:srgbClr val="267326"/>
          </a:solidFill>
          <a:latin typeface="+mn-lt"/>
          <a:ea typeface="+mn-ea"/>
        </a:defRPr>
      </a:lvl3pPr>
      <a:lvl4pPr marL="1600200" indent="-228600" algn="l" rtl="0" eaLnBrk="1" fontAlgn="base" hangingPunct="1">
        <a:spcBef>
          <a:spcPct val="20000"/>
        </a:spcBef>
        <a:spcAft>
          <a:spcPct val="0"/>
        </a:spcAft>
        <a:buChar char="–"/>
        <a:defRPr sz="2000">
          <a:solidFill>
            <a:srgbClr val="267326"/>
          </a:solidFill>
          <a:latin typeface="+mn-lt"/>
          <a:ea typeface="+mn-ea"/>
        </a:defRPr>
      </a:lvl4pPr>
      <a:lvl5pPr marL="2057400" indent="-228600" algn="l" rtl="0" eaLnBrk="1" fontAlgn="base" hangingPunct="1">
        <a:spcBef>
          <a:spcPct val="20000"/>
        </a:spcBef>
        <a:spcAft>
          <a:spcPct val="0"/>
        </a:spcAft>
        <a:buChar char="»"/>
        <a:defRPr sz="2000">
          <a:solidFill>
            <a:srgbClr val="267326"/>
          </a:solidFill>
          <a:latin typeface="+mn-lt"/>
          <a:ea typeface="+mn-ea"/>
        </a:defRPr>
      </a:lvl5pPr>
      <a:lvl6pPr marL="2514600" indent="-228600" algn="l" rtl="0" eaLnBrk="1" fontAlgn="base" hangingPunct="1">
        <a:spcBef>
          <a:spcPct val="20000"/>
        </a:spcBef>
        <a:spcAft>
          <a:spcPct val="0"/>
        </a:spcAft>
        <a:buChar char="»"/>
        <a:defRPr sz="2400">
          <a:solidFill>
            <a:schemeClr val="tx1"/>
          </a:solidFill>
          <a:latin typeface="+mn-lt"/>
          <a:ea typeface="+mn-ea"/>
        </a:defRPr>
      </a:lvl6pPr>
      <a:lvl7pPr marL="2971800" indent="-228600" algn="l" rtl="0" eaLnBrk="1" fontAlgn="base" hangingPunct="1">
        <a:spcBef>
          <a:spcPct val="20000"/>
        </a:spcBef>
        <a:spcAft>
          <a:spcPct val="0"/>
        </a:spcAft>
        <a:buChar char="»"/>
        <a:defRPr sz="2400">
          <a:solidFill>
            <a:schemeClr val="tx1"/>
          </a:solidFill>
          <a:latin typeface="+mn-lt"/>
          <a:ea typeface="+mn-ea"/>
        </a:defRPr>
      </a:lvl7pPr>
      <a:lvl8pPr marL="3429000" indent="-228600" algn="l" rtl="0" eaLnBrk="1" fontAlgn="base" hangingPunct="1">
        <a:spcBef>
          <a:spcPct val="20000"/>
        </a:spcBef>
        <a:spcAft>
          <a:spcPct val="0"/>
        </a:spcAft>
        <a:buChar char="»"/>
        <a:defRPr sz="2400">
          <a:solidFill>
            <a:schemeClr val="tx1"/>
          </a:solidFill>
          <a:latin typeface="+mn-lt"/>
          <a:ea typeface="+mn-ea"/>
        </a:defRPr>
      </a:lvl8pPr>
      <a:lvl9pPr marL="388620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标题 1"/>
          <p:cNvSpPr>
            <a:spLocks noGrp="1"/>
          </p:cNvSpPr>
          <p:nvPr>
            <p:ph type="title"/>
          </p:nvPr>
        </p:nvSpPr>
        <p:spPr>
          <a:xfrm>
            <a:off x="3286116" y="2337600"/>
            <a:ext cx="4064001" cy="1020762"/>
          </a:xfrm>
        </p:spPr>
        <p:txBody>
          <a:bodyPr anchor="t"/>
          <a:lstStyle/>
          <a:p>
            <a:pPr algn="l" eaLnBrk="1" hangingPunct="1"/>
            <a:r>
              <a:rPr lang="zh-CN" altLang="en-US" sz="4000" dirty="0">
                <a:solidFill>
                  <a:srgbClr val="003366"/>
                </a:solidFill>
                <a:latin typeface="华文新魏" pitchFamily="2" charset="-122"/>
              </a:rPr>
              <a:t>计算机网络技术</a:t>
            </a:r>
            <a:endParaRPr lang="zh-CN" altLang="en-US" sz="4000" dirty="0">
              <a:solidFill>
                <a:srgbClr val="003366"/>
              </a:solidFill>
            </a:endParaRPr>
          </a:p>
        </p:txBody>
      </p:sp>
      <p:sp>
        <p:nvSpPr>
          <p:cNvPr id="446467" name="副标题 2"/>
          <p:cNvSpPr>
            <a:spLocks noGrp="1"/>
          </p:cNvSpPr>
          <p:nvPr>
            <p:ph type="body" idx="1"/>
          </p:nvPr>
        </p:nvSpPr>
        <p:spPr>
          <a:xfrm>
            <a:off x="3143240" y="3501238"/>
            <a:ext cx="4000528" cy="1125538"/>
          </a:xfrm>
        </p:spPr>
        <p:txBody>
          <a:bodyPr anchor="b"/>
          <a:lstStyle/>
          <a:p>
            <a:pPr marL="0" indent="0" algn="ctr" eaLnBrk="1" hangingPunct="1">
              <a:buFontTx/>
              <a:buNone/>
            </a:pPr>
            <a:r>
              <a:rPr lang="zh-CN" altLang="en-US" sz="2800" b="1" dirty="0">
                <a:solidFill>
                  <a:srgbClr val="003366"/>
                </a:solidFill>
                <a:latin typeface="微软雅黑" pitchFamily="34" charset="-122"/>
              </a:rPr>
              <a:t>王宇新</a:t>
            </a:r>
          </a:p>
          <a:p>
            <a:pPr marL="0" indent="0" algn="ctr" eaLnBrk="1" hangingPunct="1">
              <a:buFontTx/>
              <a:buNone/>
            </a:pPr>
            <a:r>
              <a:rPr lang="zh-CN" altLang="en-US" sz="2800" b="1" dirty="0">
                <a:solidFill>
                  <a:srgbClr val="003366"/>
                </a:solidFill>
                <a:latin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标题 1"/>
          <p:cNvSpPr>
            <a:spLocks noGrp="1"/>
          </p:cNvSpPr>
          <p:nvPr>
            <p:ph type="title" idx="4294967295"/>
          </p:nvPr>
        </p:nvSpPr>
        <p:spPr>
          <a:xfrm>
            <a:off x="400075" y="716772"/>
            <a:ext cx="7815263" cy="747713"/>
          </a:xfrm>
        </p:spPr>
        <p:txBody>
          <a:bodyPr/>
          <a:lstStyle/>
          <a:p>
            <a:pPr algn="l"/>
            <a:r>
              <a:rPr lang="zh-CN" altLang="en-US" sz="2400" dirty="0" smtClean="0">
                <a:solidFill>
                  <a:srgbClr val="007D7A"/>
                </a:solidFill>
                <a:latin typeface="Times New Roman" pitchFamily="18" charset="0"/>
                <a:ea typeface="+mn-ea"/>
                <a:cs typeface="Times New Roman" pitchFamily="18" charset="0"/>
              </a:rPr>
              <a:t>三、最短路径优先协议</a:t>
            </a:r>
            <a:r>
              <a:rPr lang="en-US" altLang="zh-CN" sz="2400" dirty="0" smtClean="0">
                <a:solidFill>
                  <a:srgbClr val="007D7A"/>
                </a:solidFill>
                <a:latin typeface="Times New Roman" pitchFamily="18" charset="0"/>
                <a:ea typeface="+mn-ea"/>
                <a:cs typeface="Times New Roman" pitchFamily="18" charset="0"/>
              </a:rPr>
              <a:t>OSPF</a:t>
            </a:r>
            <a:endParaRPr lang="zh-CN" altLang="en-US" sz="2400" dirty="0" smtClean="0">
              <a:solidFill>
                <a:srgbClr val="007D7A"/>
              </a:solidFill>
              <a:latin typeface="Times New Roman" pitchFamily="18" charset="0"/>
              <a:ea typeface="+mn-ea"/>
              <a:cs typeface="Times New Roman" pitchFamily="18" charset="0"/>
            </a:endParaRPr>
          </a:p>
        </p:txBody>
      </p:sp>
      <p:sp>
        <p:nvSpPr>
          <p:cNvPr id="378882" name="内容占位符 2"/>
          <p:cNvSpPr>
            <a:spLocks noGrp="1"/>
          </p:cNvSpPr>
          <p:nvPr>
            <p:ph idx="4294967295"/>
          </p:nvPr>
        </p:nvSpPr>
        <p:spPr>
          <a:xfrm>
            <a:off x="428597" y="1393047"/>
            <a:ext cx="5715040" cy="3036885"/>
          </a:xfrm>
        </p:spPr>
        <p:txBody>
          <a:bodyPr/>
          <a:lstStyle/>
          <a:p>
            <a:pPr marL="342900" lvl="1" indent="-342900">
              <a:lnSpc>
                <a:spcPct val="130000"/>
              </a:lnSpc>
              <a:spcAft>
                <a:spcPts val="600"/>
              </a:spcAft>
              <a:buNone/>
            </a:pPr>
            <a:r>
              <a:rPr lang="en-US" altLang="zh-CN" kern="1200" dirty="0" smtClean="0">
                <a:solidFill>
                  <a:srgbClr val="1A3868"/>
                </a:solidFill>
                <a:latin typeface="Times New Roman" pitchFamily="18" charset="0"/>
                <a:cs typeface="Times New Roman" pitchFamily="18" charset="0"/>
              </a:rPr>
              <a:t>OSPF</a:t>
            </a:r>
            <a:r>
              <a:rPr lang="zh-CN" altLang="en-US" kern="1200" dirty="0" smtClean="0">
                <a:solidFill>
                  <a:srgbClr val="1A3868"/>
                </a:solidFill>
                <a:latin typeface="Times New Roman" pitchFamily="18" charset="0"/>
                <a:cs typeface="Times New Roman" pitchFamily="18" charset="0"/>
              </a:rPr>
              <a:t>协议的主要特点：</a:t>
            </a:r>
            <a:endParaRPr lang="en-US" altLang="zh-CN" kern="1200" dirty="0" smtClean="0">
              <a:solidFill>
                <a:srgbClr val="1A3868"/>
              </a:solidFill>
              <a:latin typeface="Times New Roman" pitchFamily="18" charset="0"/>
              <a:cs typeface="Times New Roman" pitchFamily="18" charset="0"/>
            </a:endParaRPr>
          </a:p>
          <a:p>
            <a:pPr marL="269875" lvl="1" indent="-269875">
              <a:lnSpc>
                <a:spcPct val="130000"/>
              </a:lnSpc>
              <a:spcAft>
                <a:spcPts val="600"/>
              </a:spcAft>
              <a:buFontTx/>
              <a:buChar char="•"/>
            </a:pPr>
            <a:r>
              <a:rPr lang="zh-CN" altLang="en-US" kern="1200" dirty="0" smtClean="0">
                <a:solidFill>
                  <a:srgbClr val="1A3868"/>
                </a:solidFill>
                <a:latin typeface="Times New Roman" pitchFamily="18" charset="0"/>
                <a:cs typeface="Times New Roman" pitchFamily="18" charset="0"/>
              </a:rPr>
              <a:t>使用</a:t>
            </a:r>
            <a:r>
              <a:rPr lang="zh-CN" altLang="en-US" kern="1200" dirty="0" smtClean="0">
                <a:solidFill>
                  <a:srgbClr val="C00000"/>
                </a:solidFill>
                <a:latin typeface="Times New Roman" pitchFamily="18" charset="0"/>
                <a:cs typeface="Times New Roman" pitchFamily="18" charset="0"/>
              </a:rPr>
              <a:t>链路状态协议 </a:t>
            </a:r>
            <a:r>
              <a:rPr lang="en-US" altLang="zh-CN" kern="1200" dirty="0" smtClean="0">
                <a:solidFill>
                  <a:srgbClr val="1A3868"/>
                </a:solidFill>
                <a:latin typeface="Times New Roman" pitchFamily="18" charset="0"/>
                <a:cs typeface="Times New Roman" pitchFamily="18" charset="0"/>
              </a:rPr>
              <a:t>(link state protocol)</a:t>
            </a:r>
            <a:r>
              <a:rPr lang="zh-CN" altLang="en-US" kern="1200" dirty="0" smtClean="0">
                <a:solidFill>
                  <a:srgbClr val="1A3868"/>
                </a:solidFill>
                <a:latin typeface="Times New Roman" pitchFamily="18" charset="0"/>
                <a:cs typeface="Times New Roman" pitchFamily="18" charset="0"/>
              </a:rPr>
              <a:t>；</a:t>
            </a:r>
            <a:endParaRPr lang="en-US" altLang="zh-CN" kern="1200" dirty="0" smtClean="0">
              <a:solidFill>
                <a:srgbClr val="1A3868"/>
              </a:solidFill>
              <a:latin typeface="Times New Roman" pitchFamily="18" charset="0"/>
              <a:cs typeface="Times New Roman" pitchFamily="18" charset="0"/>
            </a:endParaRPr>
          </a:p>
          <a:p>
            <a:pPr marL="269875" lvl="1" indent="-269875">
              <a:lnSpc>
                <a:spcPct val="130000"/>
              </a:lnSpc>
              <a:spcAft>
                <a:spcPts val="600"/>
              </a:spcAft>
              <a:buFontTx/>
              <a:buChar char="•"/>
            </a:pPr>
            <a:r>
              <a:rPr lang="zh-CN" altLang="en-US" kern="1200" dirty="0" smtClean="0">
                <a:solidFill>
                  <a:srgbClr val="1A3868"/>
                </a:solidFill>
                <a:latin typeface="Times New Roman" pitchFamily="18" charset="0"/>
                <a:cs typeface="Times New Roman" pitchFamily="18" charset="0"/>
              </a:rPr>
              <a:t>要求每个路由器周期性发送链路状态信息，这些状态包括</a:t>
            </a:r>
            <a:r>
              <a:rPr lang="zh-CN" altLang="en-US" kern="1200" dirty="0" smtClean="0">
                <a:solidFill>
                  <a:srgbClr val="C00000"/>
                </a:solidFill>
                <a:latin typeface="Times New Roman" pitchFamily="18" charset="0"/>
                <a:cs typeface="Times New Roman" pitchFamily="18" charset="0"/>
              </a:rPr>
              <a:t>路由器可用端口、已知可达路由和链路状态信息</a:t>
            </a:r>
            <a:r>
              <a:rPr lang="zh-CN" altLang="en-US" kern="1200" dirty="0" smtClean="0">
                <a:solidFill>
                  <a:srgbClr val="1A3868"/>
                </a:solidFill>
                <a:latin typeface="Times New Roman" pitchFamily="18" charset="0"/>
                <a:cs typeface="Times New Roman" pitchFamily="18" charset="0"/>
              </a:rPr>
              <a:t>，使每个路由器形成一个跟踪网络状态的</a:t>
            </a:r>
            <a:r>
              <a:rPr lang="zh-CN" altLang="en-US" kern="1200" dirty="0" smtClean="0">
                <a:solidFill>
                  <a:srgbClr val="C00000"/>
                </a:solidFill>
                <a:latin typeface="Times New Roman" pitchFamily="18" charset="0"/>
                <a:cs typeface="Times New Roman" pitchFamily="18" charset="0"/>
              </a:rPr>
              <a:t>链路状态数据库</a:t>
            </a:r>
            <a:r>
              <a:rPr lang="zh-CN" altLang="en-US" kern="1200" dirty="0" smtClean="0">
                <a:solidFill>
                  <a:srgbClr val="1A3868"/>
                </a:solidFill>
                <a:latin typeface="Times New Roman" pitchFamily="18" charset="0"/>
                <a:cs typeface="Times New Roman" pitchFamily="18" charset="0"/>
              </a:rPr>
              <a:t>。</a:t>
            </a:r>
            <a:endParaRPr lang="en-US" altLang="zh-CN" kern="1200" dirty="0" smtClean="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ChangeArrowheads="1"/>
          </p:cNvSpPr>
          <p:nvPr>
            <p:ph type="title"/>
          </p:nvPr>
        </p:nvSpPr>
        <p:spPr>
          <a:xfrm>
            <a:off x="-32" y="897723"/>
            <a:ext cx="3357555" cy="531813"/>
          </a:xfrm>
        </p:spPr>
        <p:txBody>
          <a:bodyPr/>
          <a:lstStyle/>
          <a:p>
            <a:pPr algn="ctr"/>
            <a:r>
              <a:rPr lang="en-US" altLang="zh-CN" sz="2400" dirty="0" smtClean="0">
                <a:solidFill>
                  <a:srgbClr val="007D7A"/>
                </a:solidFill>
                <a:latin typeface="Times New Roman" pitchFamily="18" charset="0"/>
                <a:ea typeface="+mn-ea"/>
                <a:cs typeface="Times New Roman" pitchFamily="18" charset="0"/>
              </a:rPr>
              <a:t>Flooding</a:t>
            </a:r>
            <a:r>
              <a:rPr lang="zh-CN" altLang="en-US" sz="2400" dirty="0" smtClean="0">
                <a:solidFill>
                  <a:srgbClr val="007D7A"/>
                </a:solidFill>
                <a:latin typeface="Times New Roman" pitchFamily="18" charset="0"/>
                <a:ea typeface="+mn-ea"/>
                <a:cs typeface="Times New Roman" pitchFamily="18" charset="0"/>
              </a:rPr>
              <a:t>：洪泛法</a:t>
            </a:r>
          </a:p>
        </p:txBody>
      </p:sp>
      <p:sp>
        <p:nvSpPr>
          <p:cNvPr id="379906" name="Rectangle 3"/>
          <p:cNvSpPr>
            <a:spLocks noGrp="1" noChangeArrowheads="1"/>
          </p:cNvSpPr>
          <p:nvPr>
            <p:ph idx="1"/>
          </p:nvPr>
        </p:nvSpPr>
        <p:spPr>
          <a:xfrm>
            <a:off x="428596" y="1429536"/>
            <a:ext cx="5572164" cy="2500330"/>
          </a:xfrm>
        </p:spPr>
        <p:txBody>
          <a:bodyPr/>
          <a:lstStyle/>
          <a:p>
            <a:pPr marL="269875" lvl="1" indent="-269875">
              <a:lnSpc>
                <a:spcPct val="130000"/>
              </a:lnSpc>
              <a:spcAft>
                <a:spcPts val="600"/>
              </a:spcAft>
              <a:buFontTx/>
              <a:buChar char="•"/>
            </a:pPr>
            <a:r>
              <a:rPr lang="zh-CN" altLang="en-US" kern="1200" dirty="0" smtClean="0">
                <a:solidFill>
                  <a:srgbClr val="1A3868"/>
                </a:solidFill>
                <a:latin typeface="Times New Roman" pitchFamily="18" charset="0"/>
                <a:cs typeface="Times New Roman" pitchFamily="18" charset="0"/>
              </a:rPr>
              <a:t>要求路由器在链路状态发生变化时用</a:t>
            </a:r>
            <a:r>
              <a:rPr lang="zh-CN" altLang="en-US" kern="1200" dirty="0" smtClean="0">
                <a:solidFill>
                  <a:srgbClr val="C00000"/>
                </a:solidFill>
                <a:latin typeface="Times New Roman" pitchFamily="18" charset="0"/>
                <a:cs typeface="Times New Roman" pitchFamily="18" charset="0"/>
              </a:rPr>
              <a:t>洪泛法</a:t>
            </a:r>
            <a:r>
              <a:rPr lang="zh-CN" altLang="en-US" kern="1200" dirty="0" smtClean="0">
                <a:solidFill>
                  <a:srgbClr val="1A3868"/>
                </a:solidFill>
                <a:latin typeface="Times New Roman" pitchFamily="18" charset="0"/>
                <a:cs typeface="Times New Roman" pitchFamily="18" charset="0"/>
              </a:rPr>
              <a:t>向所有路由器发送该信息。</a:t>
            </a:r>
          </a:p>
          <a:p>
            <a:pPr marL="269875" lvl="1" indent="-269875">
              <a:lnSpc>
                <a:spcPct val="130000"/>
              </a:lnSpc>
              <a:spcAft>
                <a:spcPts val="600"/>
              </a:spcAft>
              <a:buFontTx/>
              <a:buChar char="•"/>
            </a:pPr>
            <a:r>
              <a:rPr lang="zh-CN" altLang="en-US" kern="1200" dirty="0" smtClean="0">
                <a:solidFill>
                  <a:srgbClr val="C00000"/>
                </a:solidFill>
                <a:latin typeface="Times New Roman" pitchFamily="18" charset="0"/>
                <a:cs typeface="Times New Roman" pitchFamily="18" charset="0"/>
              </a:rPr>
              <a:t>洪泛法</a:t>
            </a:r>
            <a:r>
              <a:rPr lang="zh-CN" altLang="en-US" kern="1200" dirty="0" smtClean="0">
                <a:solidFill>
                  <a:srgbClr val="1A3868"/>
                </a:solidFill>
                <a:latin typeface="Times New Roman" pitchFamily="18" charset="0"/>
                <a:cs typeface="Times New Roman" pitchFamily="18" charset="0"/>
              </a:rPr>
              <a:t>不要求维护网络的拓扑结构和相关的路由计算，仅要求接收到信息的节点</a:t>
            </a:r>
            <a:r>
              <a:rPr lang="zh-CN" altLang="en-US" kern="1200" dirty="0" smtClean="0">
                <a:solidFill>
                  <a:srgbClr val="C00000"/>
                </a:solidFill>
                <a:latin typeface="Times New Roman" pitchFamily="18" charset="0"/>
                <a:cs typeface="Times New Roman" pitchFamily="18" charset="0"/>
              </a:rPr>
              <a:t>以广播方式转发数据包</a:t>
            </a:r>
            <a:r>
              <a:rPr lang="zh-CN" altLang="en-US" kern="1200" dirty="0" smtClean="0">
                <a:solidFill>
                  <a:srgbClr val="1A3868"/>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6" name="Picture 2"/>
          <p:cNvPicPr>
            <a:picLocks noChangeAspect="1" noChangeArrowheads="1"/>
          </p:cNvPicPr>
          <p:nvPr/>
        </p:nvPicPr>
        <p:blipFill>
          <a:blip r:embed="rId4" cstate="print"/>
          <a:srcRect/>
          <a:stretch>
            <a:fillRect/>
          </a:stretch>
        </p:blipFill>
        <p:spPr bwMode="auto">
          <a:xfrm>
            <a:off x="428596" y="1429536"/>
            <a:ext cx="5715040" cy="2842485"/>
          </a:xfrm>
          <a:prstGeom prst="rect">
            <a:avLst/>
          </a:prstGeom>
          <a:noFill/>
          <a:ln w="9525">
            <a:noFill/>
            <a:miter lim="800000"/>
            <a:headEnd/>
            <a:tailEnd/>
          </a:ln>
        </p:spPr>
      </p:pic>
      <p:sp>
        <p:nvSpPr>
          <p:cNvPr id="381953" name="标题 1"/>
          <p:cNvSpPr>
            <a:spLocks noGrp="1"/>
          </p:cNvSpPr>
          <p:nvPr>
            <p:ph type="title" idx="4294967295"/>
          </p:nvPr>
        </p:nvSpPr>
        <p:spPr>
          <a:xfrm>
            <a:off x="285721" y="643724"/>
            <a:ext cx="4786346" cy="857250"/>
          </a:xfrm>
        </p:spPr>
        <p:txBody>
          <a:bodyPr/>
          <a:lstStyle/>
          <a:p>
            <a:pPr algn="l"/>
            <a:r>
              <a:rPr lang="zh-CN" altLang="en-US" sz="2400" dirty="0" smtClean="0">
                <a:solidFill>
                  <a:srgbClr val="007D7A"/>
                </a:solidFill>
                <a:latin typeface="Times New Roman" pitchFamily="18" charset="0"/>
                <a:ea typeface="+mn-ea"/>
                <a:cs typeface="Times New Roman" pitchFamily="18" charset="0"/>
              </a:rPr>
              <a:t>自治系统的内部结构示意图 </a:t>
            </a:r>
          </a:p>
        </p:txBody>
      </p:sp>
      <p:sp>
        <p:nvSpPr>
          <p:cNvPr id="381954" name="内容占位符 2"/>
          <p:cNvSpPr>
            <a:spLocks noGrp="1"/>
          </p:cNvSpPr>
          <p:nvPr>
            <p:ph idx="4294967295"/>
          </p:nvPr>
        </p:nvSpPr>
        <p:spPr>
          <a:xfrm>
            <a:off x="0" y="1485900"/>
            <a:ext cx="6357938" cy="3087688"/>
          </a:xfrm>
        </p:spPr>
        <p:txBody>
          <a:bodyPr/>
          <a:lstStyle/>
          <a:p>
            <a:endParaRPr lang="zh-CN" altLang="en-US" sz="3600" smtClean="0">
              <a:solidFill>
                <a:srgbClr val="2D2DB9"/>
              </a:solidFill>
            </a:endParaRPr>
          </a:p>
          <a:p>
            <a:endParaRPr lang="zh-CN" altLang="en-US" sz="3600" b="1" smtClean="0">
              <a:solidFill>
                <a:srgbClr val="2D2DB9"/>
              </a:solidFill>
              <a:latin typeface="Times New Roman" pitchFamily="18" charset="0"/>
              <a:cs typeface="Times New Roman" pitchFamily="18" charset="0"/>
            </a:endParaRPr>
          </a:p>
        </p:txBody>
      </p:sp>
      <p:sp>
        <p:nvSpPr>
          <p:cNvPr id="5" name="AutoShape 6"/>
          <p:cNvSpPr>
            <a:spLocks/>
          </p:cNvSpPr>
          <p:nvPr/>
        </p:nvSpPr>
        <p:spPr bwMode="auto">
          <a:xfrm>
            <a:off x="428596" y="4144180"/>
            <a:ext cx="1285884" cy="428628"/>
          </a:xfrm>
          <a:prstGeom prst="borderCallout2">
            <a:avLst>
              <a:gd name="adj1" fmla="val -16209"/>
              <a:gd name="adj2" fmla="val 46799"/>
              <a:gd name="adj3" fmla="val -12654"/>
              <a:gd name="adj4" fmla="val 47179"/>
              <a:gd name="adj5" fmla="val -169814"/>
              <a:gd name="adj6" fmla="val 58555"/>
            </a:avLst>
          </a:prstGeom>
          <a:solidFill>
            <a:srgbClr val="23647B"/>
          </a:solidFill>
          <a:ln w="19050">
            <a:solidFill>
              <a:schemeClr val="accent5">
                <a:lumMod val="50000"/>
              </a:schemeClr>
            </a:solidFill>
            <a:miter lim="800000"/>
            <a:headEnd/>
            <a:tailEnd/>
          </a:ln>
        </p:spPr>
        <p:txBody>
          <a:bodyPr/>
          <a:lstStyle/>
          <a:p>
            <a:pPr algn="ctr" eaLnBrk="0" hangingPunct="0"/>
            <a:r>
              <a:rPr lang="zh-CN" altLang="en-US" sz="2000" b="0" u="none" dirty="0" smtClean="0">
                <a:solidFill>
                  <a:srgbClr val="FFFF00"/>
                </a:solidFill>
              </a:rPr>
              <a:t>主干区域</a:t>
            </a:r>
            <a:endParaRPr lang="zh-CN" altLang="en-US" sz="2000" b="0" u="none" dirty="0">
              <a:solidFill>
                <a:srgbClr val="FFFF00"/>
              </a:solidFill>
            </a:endParaRPr>
          </a:p>
        </p:txBody>
      </p:sp>
      <p:sp>
        <p:nvSpPr>
          <p:cNvPr id="6" name="AutoShape 6"/>
          <p:cNvSpPr>
            <a:spLocks/>
          </p:cNvSpPr>
          <p:nvPr/>
        </p:nvSpPr>
        <p:spPr bwMode="auto">
          <a:xfrm>
            <a:off x="2000232" y="4144180"/>
            <a:ext cx="1285884" cy="428628"/>
          </a:xfrm>
          <a:prstGeom prst="borderCallout2">
            <a:avLst>
              <a:gd name="adj1" fmla="val -382377"/>
              <a:gd name="adj2" fmla="val 119119"/>
              <a:gd name="adj3" fmla="val -13839"/>
              <a:gd name="adj4" fmla="val 39351"/>
              <a:gd name="adj5" fmla="val -397833"/>
              <a:gd name="adj6" fmla="val -81101"/>
            </a:avLst>
          </a:prstGeom>
          <a:solidFill>
            <a:srgbClr val="23647B"/>
          </a:solidFill>
          <a:ln w="19050">
            <a:solidFill>
              <a:schemeClr val="accent5">
                <a:lumMod val="50000"/>
              </a:schemeClr>
            </a:solidFill>
            <a:miter lim="800000"/>
            <a:headEnd/>
            <a:tailEnd/>
          </a:ln>
        </p:spPr>
        <p:txBody>
          <a:bodyPr/>
          <a:lstStyle/>
          <a:p>
            <a:pPr algn="ctr" eaLnBrk="0" hangingPunct="0"/>
            <a:r>
              <a:rPr lang="zh-CN" altLang="en-US" sz="2000" b="0" u="none" dirty="0" smtClean="0">
                <a:solidFill>
                  <a:srgbClr val="FFFF00"/>
                </a:solidFill>
              </a:rPr>
              <a:t>区域</a:t>
            </a:r>
            <a:endParaRPr lang="zh-CN" altLang="en-US" sz="2000" b="0" u="none" dirty="0">
              <a:solidFill>
                <a:srgbClr val="FFFF00"/>
              </a:solidFill>
            </a:endParaRPr>
          </a:p>
        </p:txBody>
      </p:sp>
      <p:sp>
        <p:nvSpPr>
          <p:cNvPr id="7" name="AutoShape 6"/>
          <p:cNvSpPr>
            <a:spLocks/>
          </p:cNvSpPr>
          <p:nvPr/>
        </p:nvSpPr>
        <p:spPr bwMode="auto">
          <a:xfrm>
            <a:off x="571472" y="4144180"/>
            <a:ext cx="1643074" cy="428628"/>
          </a:xfrm>
          <a:prstGeom prst="borderCallout2">
            <a:avLst>
              <a:gd name="adj1" fmla="val -16209"/>
              <a:gd name="adj2" fmla="val 46799"/>
              <a:gd name="adj3" fmla="val -12654"/>
              <a:gd name="adj4" fmla="val 47179"/>
              <a:gd name="adj5" fmla="val -179089"/>
              <a:gd name="adj6" fmla="val 126339"/>
            </a:avLst>
          </a:prstGeom>
          <a:solidFill>
            <a:srgbClr val="23647B"/>
          </a:solidFill>
          <a:ln w="19050">
            <a:solidFill>
              <a:schemeClr val="accent5">
                <a:lumMod val="50000"/>
              </a:schemeClr>
            </a:solidFill>
            <a:miter lim="800000"/>
            <a:headEnd/>
            <a:tailEnd/>
          </a:ln>
        </p:spPr>
        <p:txBody>
          <a:bodyPr/>
          <a:lstStyle/>
          <a:p>
            <a:pPr algn="ctr" eaLnBrk="0" hangingPunct="0"/>
            <a:r>
              <a:rPr lang="zh-CN" altLang="en-US" sz="2000" b="0" u="none" dirty="0" smtClean="0">
                <a:solidFill>
                  <a:srgbClr val="FFFF00"/>
                </a:solidFill>
              </a:rPr>
              <a:t>主干路由器</a:t>
            </a:r>
            <a:endParaRPr lang="zh-CN" altLang="en-US" sz="2000" b="0" u="none" dirty="0">
              <a:solidFill>
                <a:srgbClr val="FFFF00"/>
              </a:solidFill>
            </a:endParaRPr>
          </a:p>
        </p:txBody>
      </p:sp>
      <p:sp>
        <p:nvSpPr>
          <p:cNvPr id="8" name="AutoShape 6"/>
          <p:cNvSpPr>
            <a:spLocks/>
          </p:cNvSpPr>
          <p:nvPr/>
        </p:nvSpPr>
        <p:spPr bwMode="auto">
          <a:xfrm>
            <a:off x="2357422" y="4144180"/>
            <a:ext cx="2143140" cy="428628"/>
          </a:xfrm>
          <a:prstGeom prst="borderCallout2">
            <a:avLst>
              <a:gd name="adj1" fmla="val -312039"/>
              <a:gd name="adj2" fmla="val 98745"/>
              <a:gd name="adj3" fmla="val -13839"/>
              <a:gd name="adj4" fmla="val 39351"/>
              <a:gd name="adj5" fmla="val -304308"/>
              <a:gd name="adj6" fmla="val -17998"/>
            </a:avLst>
          </a:prstGeom>
          <a:solidFill>
            <a:srgbClr val="23647B"/>
          </a:solidFill>
          <a:ln w="19050">
            <a:solidFill>
              <a:schemeClr val="accent5">
                <a:lumMod val="50000"/>
              </a:schemeClr>
            </a:solidFill>
            <a:miter lim="800000"/>
            <a:headEnd/>
            <a:tailEnd/>
          </a:ln>
        </p:spPr>
        <p:txBody>
          <a:bodyPr/>
          <a:lstStyle/>
          <a:p>
            <a:pPr algn="ctr" eaLnBrk="0" hangingPunct="0"/>
            <a:r>
              <a:rPr lang="zh-CN" altLang="en-US" sz="2000" b="0" u="none" dirty="0" smtClean="0">
                <a:solidFill>
                  <a:srgbClr val="FFFF00"/>
                </a:solidFill>
              </a:rPr>
              <a:t>区域边界路由器</a:t>
            </a:r>
            <a:endParaRPr lang="zh-CN" altLang="en-US" sz="2000" b="0" u="none" dirty="0">
              <a:solidFill>
                <a:srgbClr val="FFFF00"/>
              </a:solidFill>
            </a:endParaRPr>
          </a:p>
        </p:txBody>
      </p:sp>
      <p:sp>
        <p:nvSpPr>
          <p:cNvPr id="9" name="AutoShape 6"/>
          <p:cNvSpPr>
            <a:spLocks/>
          </p:cNvSpPr>
          <p:nvPr/>
        </p:nvSpPr>
        <p:spPr bwMode="auto">
          <a:xfrm>
            <a:off x="3643306" y="4144180"/>
            <a:ext cx="2500330" cy="428628"/>
          </a:xfrm>
          <a:prstGeom prst="borderCallout2">
            <a:avLst>
              <a:gd name="adj1" fmla="val -16209"/>
              <a:gd name="adj2" fmla="val 46799"/>
              <a:gd name="adj3" fmla="val -12654"/>
              <a:gd name="adj4" fmla="val 47179"/>
              <a:gd name="adj5" fmla="val -165021"/>
              <a:gd name="adj6" fmla="val 74636"/>
            </a:avLst>
          </a:prstGeom>
          <a:solidFill>
            <a:srgbClr val="23647B"/>
          </a:solidFill>
          <a:ln w="19050">
            <a:solidFill>
              <a:schemeClr val="accent5">
                <a:lumMod val="50000"/>
              </a:schemeClr>
            </a:solidFill>
            <a:miter lim="800000"/>
            <a:headEnd/>
            <a:tailEnd/>
          </a:ln>
        </p:spPr>
        <p:txBody>
          <a:bodyPr/>
          <a:lstStyle/>
          <a:p>
            <a:pPr algn="ctr" eaLnBrk="0" hangingPunct="0"/>
            <a:r>
              <a:rPr lang="zh-CN" altLang="en-US" sz="2000" b="0" u="none" dirty="0" smtClean="0">
                <a:solidFill>
                  <a:srgbClr val="FFFF00"/>
                </a:solidFill>
              </a:rPr>
              <a:t>自治系统边界路由器</a:t>
            </a:r>
            <a:endParaRPr lang="zh-CN" altLang="en-US" sz="2000" b="0" u="none"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标题 1"/>
          <p:cNvSpPr>
            <a:spLocks noGrp="1"/>
          </p:cNvSpPr>
          <p:nvPr>
            <p:ph type="title" idx="4294967295"/>
          </p:nvPr>
        </p:nvSpPr>
        <p:spPr>
          <a:xfrm>
            <a:off x="428596" y="715156"/>
            <a:ext cx="3786182" cy="642942"/>
          </a:xfrm>
        </p:spPr>
        <p:txBody>
          <a:bodyPr/>
          <a:lstStyle/>
          <a:p>
            <a:pPr algn="l"/>
            <a:r>
              <a:rPr lang="en-US" altLang="zh-CN" sz="2400" dirty="0" smtClean="0">
                <a:solidFill>
                  <a:srgbClr val="007D7A"/>
                </a:solidFill>
                <a:latin typeface="Times New Roman" pitchFamily="18" charset="0"/>
                <a:ea typeface="+mn-ea"/>
                <a:cs typeface="Times New Roman" pitchFamily="18" charset="0"/>
              </a:rPr>
              <a:t>OSPF</a:t>
            </a:r>
            <a:r>
              <a:rPr lang="zh-CN" altLang="en-US" sz="2400" dirty="0" smtClean="0">
                <a:solidFill>
                  <a:srgbClr val="007D7A"/>
                </a:solidFill>
                <a:latin typeface="Times New Roman" pitchFamily="18" charset="0"/>
                <a:ea typeface="+mn-ea"/>
                <a:cs typeface="Times New Roman" pitchFamily="18" charset="0"/>
              </a:rPr>
              <a:t>协议执行过程</a:t>
            </a:r>
          </a:p>
        </p:txBody>
      </p:sp>
      <p:pic>
        <p:nvPicPr>
          <p:cNvPr id="382979" name="Picture 2"/>
          <p:cNvPicPr>
            <a:picLocks noChangeAspect="1" noChangeArrowheads="1"/>
          </p:cNvPicPr>
          <p:nvPr/>
        </p:nvPicPr>
        <p:blipFill>
          <a:blip r:embed="rId3" cstate="print"/>
          <a:srcRect/>
          <a:stretch>
            <a:fillRect/>
          </a:stretch>
        </p:blipFill>
        <p:spPr bwMode="auto">
          <a:xfrm>
            <a:off x="500034" y="1357322"/>
            <a:ext cx="3717141" cy="3572676"/>
          </a:xfrm>
          <a:prstGeom prst="rect">
            <a:avLst/>
          </a:prstGeom>
          <a:noFill/>
          <a:ln w="9525">
            <a:noFill/>
            <a:miter lim="800000"/>
            <a:headEnd/>
            <a:tailEnd/>
          </a:ln>
        </p:spPr>
      </p:pic>
      <p:sp>
        <p:nvSpPr>
          <p:cNvPr id="382980" name="AutoShape 5"/>
          <p:cNvSpPr>
            <a:spLocks/>
          </p:cNvSpPr>
          <p:nvPr/>
        </p:nvSpPr>
        <p:spPr bwMode="auto">
          <a:xfrm>
            <a:off x="4143372" y="1643075"/>
            <a:ext cx="360362" cy="2286016"/>
          </a:xfrm>
          <a:prstGeom prst="rightBrace">
            <a:avLst>
              <a:gd name="adj1" fmla="val 59949"/>
              <a:gd name="adj2" fmla="val 50000"/>
            </a:avLst>
          </a:prstGeom>
          <a:noFill/>
          <a:ln w="28575">
            <a:solidFill>
              <a:schemeClr val="accent2"/>
            </a:solidFill>
            <a:miter lim="800000"/>
            <a:headEnd/>
            <a:tailEnd/>
          </a:ln>
        </p:spPr>
        <p:txBody>
          <a:bodyPr wrap="none" anchor="ctr"/>
          <a:lstStyle/>
          <a:p>
            <a:endParaRPr lang="zh-CN" altLang="en-US"/>
          </a:p>
        </p:txBody>
      </p:sp>
      <p:sp>
        <p:nvSpPr>
          <p:cNvPr id="382981" name="Rectangle 6"/>
          <p:cNvSpPr>
            <a:spLocks noChangeArrowheads="1"/>
          </p:cNvSpPr>
          <p:nvPr/>
        </p:nvSpPr>
        <p:spPr bwMode="auto">
          <a:xfrm>
            <a:off x="4500562" y="2428892"/>
            <a:ext cx="1500187" cy="707886"/>
          </a:xfrm>
          <a:prstGeom prst="rect">
            <a:avLst/>
          </a:prstGeom>
          <a:noFill/>
          <a:ln w="9525">
            <a:noFill/>
            <a:miter lim="800000"/>
            <a:headEnd/>
            <a:tailEnd/>
          </a:ln>
        </p:spPr>
        <p:txBody>
          <a:bodyPr>
            <a:spAutoFit/>
          </a:bodyPr>
          <a:lstStyle/>
          <a:p>
            <a:pPr algn="ctr" eaLnBrk="0" hangingPunct="0"/>
            <a:r>
              <a:rPr lang="zh-CN" altLang="en-US" sz="2000" b="0" u="none" dirty="0" smtClean="0">
                <a:solidFill>
                  <a:srgbClr val="1A3868"/>
                </a:solidFill>
                <a:ea typeface="+mn-ea"/>
              </a:rPr>
              <a:t>路由器</a:t>
            </a:r>
            <a:endParaRPr lang="en-US" altLang="zh-CN" sz="2000" b="0" u="none" dirty="0" smtClean="0">
              <a:solidFill>
                <a:srgbClr val="1A3868"/>
              </a:solidFill>
              <a:ea typeface="+mn-ea"/>
            </a:endParaRPr>
          </a:p>
          <a:p>
            <a:pPr algn="ctr" eaLnBrk="0" hangingPunct="0"/>
            <a:r>
              <a:rPr lang="zh-CN" altLang="en-US" sz="2000" b="0" u="none" dirty="0" smtClean="0">
                <a:solidFill>
                  <a:srgbClr val="1A3868"/>
                </a:solidFill>
                <a:ea typeface="+mn-ea"/>
              </a:rPr>
              <a:t>初始化</a:t>
            </a:r>
            <a:r>
              <a:rPr lang="zh-CN" altLang="en-US" sz="2000" b="0" u="none" dirty="0">
                <a:solidFill>
                  <a:srgbClr val="1A3868"/>
                </a:solidFill>
                <a:ea typeface="+mn-ea"/>
              </a:rPr>
              <a:t>过程</a:t>
            </a:r>
          </a:p>
        </p:txBody>
      </p:sp>
      <p:sp>
        <p:nvSpPr>
          <p:cNvPr id="382982" name="AutoShape 7"/>
          <p:cNvSpPr>
            <a:spLocks/>
          </p:cNvSpPr>
          <p:nvPr/>
        </p:nvSpPr>
        <p:spPr bwMode="auto">
          <a:xfrm>
            <a:off x="4289420" y="2786082"/>
            <a:ext cx="354018" cy="2071702"/>
          </a:xfrm>
          <a:prstGeom prst="rightBrace">
            <a:avLst>
              <a:gd name="adj1" fmla="val 59949"/>
              <a:gd name="adj2" fmla="val 50000"/>
            </a:avLst>
          </a:prstGeom>
          <a:noFill/>
          <a:ln w="28575">
            <a:solidFill>
              <a:schemeClr val="accent5">
                <a:lumMod val="50000"/>
              </a:schemeClr>
            </a:solidFill>
            <a:miter lim="800000"/>
            <a:headEnd/>
            <a:tailEnd/>
          </a:ln>
        </p:spPr>
        <p:txBody>
          <a:bodyPr wrap="none" anchor="ctr"/>
          <a:lstStyle/>
          <a:p>
            <a:endParaRPr lang="zh-CN" altLang="en-US"/>
          </a:p>
        </p:txBody>
      </p:sp>
      <p:sp>
        <p:nvSpPr>
          <p:cNvPr id="382983" name="Rectangle 8"/>
          <p:cNvSpPr>
            <a:spLocks noChangeArrowheads="1"/>
          </p:cNvSpPr>
          <p:nvPr/>
        </p:nvSpPr>
        <p:spPr bwMode="auto">
          <a:xfrm>
            <a:off x="4429124" y="3506956"/>
            <a:ext cx="1500187" cy="707886"/>
          </a:xfrm>
          <a:prstGeom prst="rect">
            <a:avLst/>
          </a:prstGeom>
          <a:noFill/>
          <a:ln w="9525">
            <a:noFill/>
            <a:miter lim="800000"/>
            <a:headEnd/>
            <a:tailEnd/>
          </a:ln>
        </p:spPr>
        <p:txBody>
          <a:bodyPr>
            <a:spAutoFit/>
          </a:bodyPr>
          <a:lstStyle/>
          <a:p>
            <a:pPr algn="ctr" eaLnBrk="0" hangingPunct="0"/>
            <a:r>
              <a:rPr lang="zh-CN" altLang="en-US" sz="2000" b="0" u="none" dirty="0" smtClean="0">
                <a:solidFill>
                  <a:srgbClr val="1A3868"/>
                </a:solidFill>
                <a:ea typeface="+mn-ea"/>
              </a:rPr>
              <a:t>网络</a:t>
            </a:r>
            <a:endParaRPr lang="en-US" altLang="zh-CN" sz="2000" b="0" u="none" dirty="0" smtClean="0">
              <a:solidFill>
                <a:srgbClr val="1A3868"/>
              </a:solidFill>
              <a:ea typeface="+mn-ea"/>
            </a:endParaRPr>
          </a:p>
          <a:p>
            <a:pPr algn="ctr" eaLnBrk="0" hangingPunct="0"/>
            <a:r>
              <a:rPr lang="zh-CN" altLang="en-US" sz="2000" b="0" u="none" dirty="0" smtClean="0">
                <a:solidFill>
                  <a:srgbClr val="1A3868"/>
                </a:solidFill>
                <a:ea typeface="+mn-ea"/>
              </a:rPr>
              <a:t>运行</a:t>
            </a:r>
            <a:r>
              <a:rPr lang="zh-CN" altLang="en-US" sz="2000" b="0" u="none" dirty="0">
                <a:solidFill>
                  <a:srgbClr val="1A3868"/>
                </a:solidFill>
                <a:ea typeface="+mn-ea"/>
              </a:rPr>
              <a:t>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2981"/>
                                        </p:tgtEl>
                                        <p:attrNameLst>
                                          <p:attrName>style.visibility</p:attrName>
                                        </p:attrNameLst>
                                      </p:cBhvr>
                                      <p:to>
                                        <p:strVal val="visible"/>
                                      </p:to>
                                    </p:set>
                                    <p:animEffect transition="in" filter="blinds(horizontal)">
                                      <p:cBhvr>
                                        <p:cTn id="7" dur="500"/>
                                        <p:tgtEl>
                                          <p:spTgt spid="3829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2980"/>
                                        </p:tgtEl>
                                        <p:attrNameLst>
                                          <p:attrName>style.visibility</p:attrName>
                                        </p:attrNameLst>
                                      </p:cBhvr>
                                      <p:to>
                                        <p:strVal val="visible"/>
                                      </p:to>
                                    </p:set>
                                    <p:animEffect transition="in" filter="blinds(horizontal)">
                                      <p:cBhvr>
                                        <p:cTn id="10" dur="500"/>
                                        <p:tgtEl>
                                          <p:spTgt spid="38298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82982"/>
                                        </p:tgtEl>
                                        <p:attrNameLst>
                                          <p:attrName>style.visibility</p:attrName>
                                        </p:attrNameLst>
                                      </p:cBhvr>
                                      <p:to>
                                        <p:strVal val="visible"/>
                                      </p:to>
                                    </p:set>
                                    <p:animEffect transition="in" filter="blinds(horizontal)">
                                      <p:cBhvr>
                                        <p:cTn id="15" dur="500"/>
                                        <p:tgtEl>
                                          <p:spTgt spid="38298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82983"/>
                                        </p:tgtEl>
                                        <p:attrNameLst>
                                          <p:attrName>style.visibility</p:attrName>
                                        </p:attrNameLst>
                                      </p:cBhvr>
                                      <p:to>
                                        <p:strVal val="visible"/>
                                      </p:to>
                                    </p:set>
                                    <p:animEffect transition="in" filter="blinds(horizontal)">
                                      <p:cBhvr>
                                        <p:cTn id="18"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nimBg="1"/>
      <p:bldP spid="382981" grpId="0"/>
      <p:bldP spid="382982" grpId="0" animBg="1"/>
      <p:bldP spid="3829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4" name="Picture 2"/>
          <p:cNvPicPr>
            <a:picLocks noChangeAspect="1" noChangeArrowheads="1"/>
          </p:cNvPicPr>
          <p:nvPr/>
        </p:nvPicPr>
        <p:blipFill>
          <a:blip r:embed="rId3" cstate="print"/>
          <a:srcRect/>
          <a:stretch>
            <a:fillRect/>
          </a:stretch>
        </p:blipFill>
        <p:spPr bwMode="auto">
          <a:xfrm>
            <a:off x="500034" y="1500974"/>
            <a:ext cx="5286412" cy="3473043"/>
          </a:xfrm>
          <a:prstGeom prst="rect">
            <a:avLst/>
          </a:prstGeom>
          <a:noFill/>
          <a:ln w="9525">
            <a:noFill/>
            <a:miter lim="800000"/>
            <a:headEnd/>
            <a:tailEnd/>
          </a:ln>
        </p:spPr>
      </p:pic>
      <p:sp>
        <p:nvSpPr>
          <p:cNvPr id="384001" name="标题 1"/>
          <p:cNvSpPr>
            <a:spLocks noGrp="1"/>
          </p:cNvSpPr>
          <p:nvPr>
            <p:ph type="title" idx="4294967295"/>
          </p:nvPr>
        </p:nvSpPr>
        <p:spPr>
          <a:xfrm>
            <a:off x="357203" y="672297"/>
            <a:ext cx="6429375" cy="614363"/>
          </a:xfrm>
        </p:spPr>
        <p:txBody>
          <a:bodyPr/>
          <a:lstStyle/>
          <a:p>
            <a:pPr algn="l"/>
            <a:r>
              <a:rPr lang="en-US" altLang="zh-CN" sz="2400" dirty="0" smtClean="0">
                <a:solidFill>
                  <a:srgbClr val="007D7A"/>
                </a:solidFill>
                <a:latin typeface="Times New Roman" pitchFamily="18" charset="0"/>
                <a:ea typeface="+mn-ea"/>
                <a:cs typeface="Times New Roman" pitchFamily="18" charset="0"/>
              </a:rPr>
              <a:t>OSPF</a:t>
            </a:r>
            <a:r>
              <a:rPr lang="zh-CN" altLang="en-US" sz="2400" dirty="0" smtClean="0">
                <a:solidFill>
                  <a:srgbClr val="007D7A"/>
                </a:solidFill>
                <a:latin typeface="Times New Roman" pitchFamily="18" charset="0"/>
                <a:ea typeface="+mn-ea"/>
                <a:cs typeface="Times New Roman" pitchFamily="18" charset="0"/>
              </a:rPr>
              <a:t>域最短路径选择过程</a:t>
            </a:r>
          </a:p>
        </p:txBody>
      </p:sp>
      <p:sp>
        <p:nvSpPr>
          <p:cNvPr id="384002" name="内容占位符 2"/>
          <p:cNvSpPr>
            <a:spLocks noGrp="1"/>
          </p:cNvSpPr>
          <p:nvPr>
            <p:ph idx="4294967295"/>
          </p:nvPr>
        </p:nvSpPr>
        <p:spPr>
          <a:xfrm>
            <a:off x="285752" y="1286660"/>
            <a:ext cx="4500562" cy="655637"/>
          </a:xfrm>
        </p:spPr>
        <p:txBody>
          <a:bodyPr/>
          <a:lstStyle/>
          <a:p>
            <a:pPr>
              <a:buNone/>
            </a:pPr>
            <a:r>
              <a:rPr lang="zh-CN" altLang="en-US" sz="1800" kern="1200" dirty="0" smtClean="0">
                <a:solidFill>
                  <a:srgbClr val="1A3868"/>
                </a:solidFill>
                <a:latin typeface="Times New Roman" pitchFamily="18" charset="0"/>
                <a:cs typeface="Times New Roman" pitchFamily="18" charset="0"/>
              </a:rPr>
              <a:t>一个自治系统划分为多个区域的结构</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标题 1"/>
          <p:cNvSpPr>
            <a:spLocks noGrp="1"/>
          </p:cNvSpPr>
          <p:nvPr>
            <p:ph type="title" idx="4294967295"/>
          </p:nvPr>
        </p:nvSpPr>
        <p:spPr>
          <a:xfrm>
            <a:off x="428641" y="715162"/>
            <a:ext cx="6429375" cy="857250"/>
          </a:xfrm>
        </p:spPr>
        <p:txBody>
          <a:bodyPr/>
          <a:lstStyle/>
          <a:p>
            <a:pPr algn="l"/>
            <a:r>
              <a:rPr lang="zh-CN" altLang="en-US" sz="2000" b="0" kern="1200" dirty="0" smtClean="0">
                <a:solidFill>
                  <a:srgbClr val="1A3868"/>
                </a:solidFill>
                <a:latin typeface="Times New Roman" pitchFamily="18" charset="0"/>
                <a:ea typeface="+mn-ea"/>
                <a:cs typeface="Times New Roman" pitchFamily="18" charset="0"/>
              </a:rPr>
              <a:t>计算最短路径的拓扑图：</a:t>
            </a:r>
            <a:r>
              <a:rPr lang="zh-CN" altLang="en-US" sz="2000" b="0" kern="1200" dirty="0" smtClean="0">
                <a:solidFill>
                  <a:srgbClr val="C00000"/>
                </a:solidFill>
                <a:latin typeface="Times New Roman" pitchFamily="18" charset="0"/>
                <a:ea typeface="+mn-ea"/>
                <a:cs typeface="Times New Roman" pitchFamily="18" charset="0"/>
              </a:rPr>
              <a:t>网络抽象成点</a:t>
            </a:r>
          </a:p>
        </p:txBody>
      </p:sp>
      <p:sp>
        <p:nvSpPr>
          <p:cNvPr id="385026" name="内容占位符 2"/>
          <p:cNvSpPr>
            <a:spLocks noGrp="1"/>
          </p:cNvSpPr>
          <p:nvPr>
            <p:ph idx="4294967295"/>
          </p:nvPr>
        </p:nvSpPr>
        <p:spPr>
          <a:xfrm>
            <a:off x="0" y="1485900"/>
            <a:ext cx="6357938" cy="3087688"/>
          </a:xfrm>
        </p:spPr>
        <p:txBody>
          <a:bodyPr/>
          <a:lstStyle/>
          <a:p>
            <a:endParaRPr lang="zh-CN" altLang="en-US" sz="3600" smtClean="0">
              <a:solidFill>
                <a:srgbClr val="2D2DB9"/>
              </a:solidFill>
            </a:endParaRPr>
          </a:p>
          <a:p>
            <a:endParaRPr lang="zh-CN" altLang="en-US" sz="3600" b="1" smtClean="0">
              <a:solidFill>
                <a:srgbClr val="2D2DB9"/>
              </a:solidFill>
              <a:latin typeface="Times New Roman" pitchFamily="18" charset="0"/>
              <a:cs typeface="Times New Roman" pitchFamily="18" charset="0"/>
            </a:endParaRPr>
          </a:p>
        </p:txBody>
      </p:sp>
      <p:pic>
        <p:nvPicPr>
          <p:cNvPr id="385028" name="Picture 2"/>
          <p:cNvPicPr>
            <a:picLocks noChangeAspect="1" noChangeArrowheads="1"/>
          </p:cNvPicPr>
          <p:nvPr/>
        </p:nvPicPr>
        <p:blipFill>
          <a:blip r:embed="rId2" cstate="print"/>
          <a:srcRect/>
          <a:stretch>
            <a:fillRect/>
          </a:stretch>
        </p:blipFill>
        <p:spPr bwMode="auto">
          <a:xfrm>
            <a:off x="357158" y="1459302"/>
            <a:ext cx="5500726" cy="3042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标题 1"/>
          <p:cNvSpPr>
            <a:spLocks noGrp="1"/>
          </p:cNvSpPr>
          <p:nvPr>
            <p:ph type="title" idx="4294967295"/>
          </p:nvPr>
        </p:nvSpPr>
        <p:spPr>
          <a:xfrm>
            <a:off x="357203" y="715156"/>
            <a:ext cx="6429375" cy="857250"/>
          </a:xfrm>
        </p:spPr>
        <p:txBody>
          <a:bodyPr/>
          <a:lstStyle/>
          <a:p>
            <a:pPr algn="l">
              <a:lnSpc>
                <a:spcPct val="130000"/>
              </a:lnSpc>
            </a:pPr>
            <a:r>
              <a:rPr lang="zh-CN" altLang="en-US" sz="2000" b="0" kern="1200" dirty="0" smtClean="0">
                <a:solidFill>
                  <a:srgbClr val="1A3868"/>
                </a:solidFill>
                <a:latin typeface="Times New Roman" pitchFamily="18" charset="0"/>
                <a:ea typeface="+mn-ea"/>
                <a:cs typeface="Times New Roman" pitchFamily="18" charset="0"/>
              </a:rPr>
              <a:t>根据最小开销计算方法得出的最短路径</a:t>
            </a:r>
            <a:br>
              <a:rPr lang="zh-CN" altLang="en-US" sz="2000" b="0" kern="1200" dirty="0" smtClean="0">
                <a:solidFill>
                  <a:srgbClr val="1A3868"/>
                </a:solidFill>
                <a:latin typeface="Times New Roman" pitchFamily="18" charset="0"/>
                <a:ea typeface="+mn-ea"/>
                <a:cs typeface="Times New Roman" pitchFamily="18" charset="0"/>
              </a:rPr>
            </a:br>
            <a:r>
              <a:rPr lang="en-US" altLang="zh-CN" sz="2000" b="0" kern="1200" dirty="0" err="1" smtClean="0">
                <a:solidFill>
                  <a:srgbClr val="1A3868"/>
                </a:solidFill>
                <a:latin typeface="Times New Roman" pitchFamily="18" charset="0"/>
                <a:ea typeface="+mn-ea"/>
                <a:cs typeface="Times New Roman" pitchFamily="18" charset="0"/>
              </a:rPr>
              <a:t>Dijkstra</a:t>
            </a:r>
            <a:r>
              <a:rPr lang="zh-CN" altLang="en-US" sz="2000" b="0" kern="1200" dirty="0" smtClean="0">
                <a:solidFill>
                  <a:srgbClr val="1A3868"/>
                </a:solidFill>
                <a:latin typeface="Times New Roman" pitchFamily="18" charset="0"/>
                <a:ea typeface="+mn-ea"/>
                <a:cs typeface="Times New Roman" pitchFamily="18" charset="0"/>
              </a:rPr>
              <a:t>提出的</a:t>
            </a:r>
            <a:r>
              <a:rPr lang="zh-CN" altLang="en-US" sz="2000" b="0" kern="1200" dirty="0" smtClean="0">
                <a:solidFill>
                  <a:srgbClr val="C00000"/>
                </a:solidFill>
                <a:latin typeface="Times New Roman" pitchFamily="18" charset="0"/>
                <a:ea typeface="+mn-ea"/>
                <a:cs typeface="Times New Roman" pitchFamily="18" charset="0"/>
              </a:rPr>
              <a:t>最短路径算法</a:t>
            </a:r>
            <a:r>
              <a:rPr lang="en-US" altLang="zh-CN" sz="2000" b="0" kern="1200" dirty="0" smtClean="0">
                <a:solidFill>
                  <a:srgbClr val="C00000"/>
                </a:solidFill>
                <a:latin typeface="Times New Roman" pitchFamily="18" charset="0"/>
                <a:ea typeface="+mn-ea"/>
                <a:cs typeface="Times New Roman" pitchFamily="18" charset="0"/>
              </a:rPr>
              <a:t>SPF</a:t>
            </a:r>
          </a:p>
        </p:txBody>
      </p:sp>
      <p:sp>
        <p:nvSpPr>
          <p:cNvPr id="386050" name="内容占位符 2"/>
          <p:cNvSpPr>
            <a:spLocks noGrp="1"/>
          </p:cNvSpPr>
          <p:nvPr>
            <p:ph idx="4294967295"/>
          </p:nvPr>
        </p:nvSpPr>
        <p:spPr>
          <a:xfrm>
            <a:off x="0" y="1485900"/>
            <a:ext cx="6357938" cy="3087688"/>
          </a:xfrm>
        </p:spPr>
        <p:txBody>
          <a:bodyPr/>
          <a:lstStyle/>
          <a:p>
            <a:endParaRPr lang="zh-CN" altLang="en-US" sz="2000" kern="1200" dirty="0" smtClean="0">
              <a:solidFill>
                <a:srgbClr val="C00000"/>
              </a:solidFill>
              <a:latin typeface="Times New Roman" pitchFamily="18" charset="0"/>
              <a:cs typeface="Times New Roman" pitchFamily="18" charset="0"/>
            </a:endParaRPr>
          </a:p>
          <a:p>
            <a:endParaRPr lang="zh-CN" altLang="en-US" sz="3600" b="1" dirty="0" smtClean="0">
              <a:solidFill>
                <a:srgbClr val="2D2DB9"/>
              </a:solidFill>
              <a:latin typeface="Times New Roman" pitchFamily="18" charset="0"/>
              <a:cs typeface="Times New Roman" pitchFamily="18" charset="0"/>
            </a:endParaRPr>
          </a:p>
        </p:txBody>
      </p:sp>
      <p:pic>
        <p:nvPicPr>
          <p:cNvPr id="386052" name="Picture 2"/>
          <p:cNvPicPr>
            <a:picLocks noChangeAspect="1" noChangeArrowheads="1"/>
          </p:cNvPicPr>
          <p:nvPr/>
        </p:nvPicPr>
        <p:blipFill>
          <a:blip r:embed="rId2" cstate="print"/>
          <a:srcRect/>
          <a:stretch>
            <a:fillRect/>
          </a:stretch>
        </p:blipFill>
        <p:spPr bwMode="auto">
          <a:xfrm>
            <a:off x="571472" y="1757878"/>
            <a:ext cx="5429288" cy="2877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标题 1"/>
          <p:cNvSpPr>
            <a:spLocks noGrp="1"/>
          </p:cNvSpPr>
          <p:nvPr>
            <p:ph type="title" idx="4294967295"/>
          </p:nvPr>
        </p:nvSpPr>
        <p:spPr>
          <a:xfrm>
            <a:off x="412762" y="726273"/>
            <a:ext cx="5873750" cy="560387"/>
          </a:xfrm>
        </p:spPr>
        <p:txBody>
          <a:bodyPr/>
          <a:lstStyle/>
          <a:p>
            <a:pPr algn="l"/>
            <a:r>
              <a:rPr lang="zh-CN" altLang="en-US" sz="2000" b="0" kern="1200" dirty="0" smtClean="0">
                <a:solidFill>
                  <a:srgbClr val="1A3868"/>
                </a:solidFill>
                <a:latin typeface="Times New Roman" pitchFamily="18" charset="0"/>
                <a:ea typeface="+mn-ea"/>
                <a:cs typeface="Times New Roman" pitchFamily="18" charset="0"/>
              </a:rPr>
              <a:t>以</a:t>
            </a:r>
            <a:r>
              <a:rPr lang="en-US" altLang="zh-CN" sz="2000" b="0" kern="1200" dirty="0" smtClean="0">
                <a:solidFill>
                  <a:srgbClr val="1A3868"/>
                </a:solidFill>
                <a:latin typeface="Times New Roman" pitchFamily="18" charset="0"/>
                <a:ea typeface="+mn-ea"/>
                <a:cs typeface="Times New Roman" pitchFamily="18" charset="0"/>
              </a:rPr>
              <a:t>R8</a:t>
            </a:r>
            <a:r>
              <a:rPr lang="zh-CN" altLang="en-US" sz="2000" b="0" kern="1200" dirty="0" smtClean="0">
                <a:solidFill>
                  <a:srgbClr val="1A3868"/>
                </a:solidFill>
                <a:latin typeface="Times New Roman" pitchFamily="18" charset="0"/>
                <a:ea typeface="+mn-ea"/>
                <a:cs typeface="Times New Roman" pitchFamily="18" charset="0"/>
              </a:rPr>
              <a:t>为根的</a:t>
            </a:r>
            <a:r>
              <a:rPr lang="zh-CN" altLang="en-US" sz="2000" b="0" kern="1200" dirty="0" smtClean="0">
                <a:solidFill>
                  <a:srgbClr val="C00000"/>
                </a:solidFill>
                <a:latin typeface="Times New Roman" pitchFamily="18" charset="0"/>
                <a:ea typeface="+mn-ea"/>
                <a:cs typeface="Times New Roman" pitchFamily="18" charset="0"/>
              </a:rPr>
              <a:t>最短路径树</a:t>
            </a:r>
            <a:r>
              <a:rPr lang="zh-CN" altLang="en-US" sz="2000" b="0" kern="1200" dirty="0" smtClean="0">
                <a:solidFill>
                  <a:srgbClr val="1A3868"/>
                </a:solidFill>
                <a:latin typeface="Times New Roman" pitchFamily="18" charset="0"/>
                <a:ea typeface="+mn-ea"/>
                <a:cs typeface="Times New Roman" pitchFamily="18" charset="0"/>
              </a:rPr>
              <a:t>→</a:t>
            </a:r>
            <a:r>
              <a:rPr lang="en-US" altLang="zh-CN" sz="2000" b="0" kern="1200" dirty="0" smtClean="0">
                <a:solidFill>
                  <a:srgbClr val="1A3868"/>
                </a:solidFill>
                <a:latin typeface="Times New Roman" pitchFamily="18" charset="0"/>
                <a:ea typeface="+mn-ea"/>
                <a:cs typeface="Times New Roman" pitchFamily="18" charset="0"/>
              </a:rPr>
              <a:t>R8</a:t>
            </a:r>
            <a:r>
              <a:rPr lang="zh-CN" altLang="en-US" sz="2000" b="0" kern="1200" dirty="0" smtClean="0">
                <a:solidFill>
                  <a:srgbClr val="1A3868"/>
                </a:solidFill>
                <a:latin typeface="Times New Roman" pitchFamily="18" charset="0"/>
                <a:ea typeface="+mn-ea"/>
                <a:cs typeface="Times New Roman" pitchFamily="18" charset="0"/>
              </a:rPr>
              <a:t>的路由表</a:t>
            </a:r>
          </a:p>
        </p:txBody>
      </p:sp>
      <p:pic>
        <p:nvPicPr>
          <p:cNvPr id="387076" name="Picture 2"/>
          <p:cNvPicPr>
            <a:picLocks noChangeAspect="1" noChangeArrowheads="1"/>
          </p:cNvPicPr>
          <p:nvPr/>
        </p:nvPicPr>
        <p:blipFill>
          <a:blip r:embed="rId2" cstate="print"/>
          <a:srcRect/>
          <a:stretch>
            <a:fillRect/>
          </a:stretch>
        </p:blipFill>
        <p:spPr bwMode="auto">
          <a:xfrm>
            <a:off x="500034" y="1277161"/>
            <a:ext cx="5094288" cy="365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标题 1"/>
          <p:cNvSpPr>
            <a:spLocks noGrp="1"/>
          </p:cNvSpPr>
          <p:nvPr>
            <p:ph type="title" idx="4294967295"/>
          </p:nvPr>
        </p:nvSpPr>
        <p:spPr>
          <a:xfrm>
            <a:off x="428641" y="778660"/>
            <a:ext cx="6429375" cy="508000"/>
          </a:xfrm>
        </p:spPr>
        <p:txBody>
          <a:bodyPr/>
          <a:lstStyle/>
          <a:p>
            <a:pPr algn="l"/>
            <a:r>
              <a:rPr lang="zh-CN" altLang="en-US" sz="2400" dirty="0" smtClean="0">
                <a:solidFill>
                  <a:srgbClr val="007D7A"/>
                </a:solidFill>
                <a:latin typeface="Times New Roman" pitchFamily="18" charset="0"/>
                <a:ea typeface="+mn-ea"/>
                <a:cs typeface="Times New Roman" pitchFamily="18" charset="0"/>
              </a:rPr>
              <a:t>四、外部网关协议</a:t>
            </a:r>
            <a:r>
              <a:rPr lang="en-US" altLang="zh-CN" sz="2400" dirty="0" smtClean="0">
                <a:solidFill>
                  <a:srgbClr val="007D7A"/>
                </a:solidFill>
                <a:latin typeface="Times New Roman" pitchFamily="18" charset="0"/>
                <a:ea typeface="+mn-ea"/>
                <a:cs typeface="Times New Roman" pitchFamily="18" charset="0"/>
              </a:rPr>
              <a:t>BGP</a:t>
            </a:r>
            <a:endParaRPr lang="zh-CN" altLang="en-US" sz="2400" dirty="0" smtClean="0">
              <a:solidFill>
                <a:srgbClr val="007D7A"/>
              </a:solidFill>
              <a:latin typeface="Times New Roman" pitchFamily="18" charset="0"/>
              <a:ea typeface="+mn-ea"/>
              <a:cs typeface="Times New Roman" pitchFamily="18" charset="0"/>
            </a:endParaRPr>
          </a:p>
        </p:txBody>
      </p:sp>
      <p:sp>
        <p:nvSpPr>
          <p:cNvPr id="388098" name="内容占位符 2"/>
          <p:cNvSpPr>
            <a:spLocks noGrp="1"/>
          </p:cNvSpPr>
          <p:nvPr>
            <p:ph idx="4294967295"/>
          </p:nvPr>
        </p:nvSpPr>
        <p:spPr>
          <a:xfrm>
            <a:off x="428596" y="1358098"/>
            <a:ext cx="5715040" cy="3178984"/>
          </a:xfrm>
        </p:spPr>
        <p:txBody>
          <a:bodyPr/>
          <a:lstStyle/>
          <a:p>
            <a:pPr marL="0" indent="0">
              <a:lnSpc>
                <a:spcPct val="110000"/>
              </a:lnSpc>
              <a:spcBef>
                <a:spcPts val="600"/>
              </a:spcBef>
              <a:spcAft>
                <a:spcPts val="0"/>
              </a:spcAft>
              <a:buFontTx/>
              <a:buNone/>
            </a:pPr>
            <a:r>
              <a:rPr lang="zh-CN" altLang="en-US" sz="2000" kern="1200" dirty="0" smtClean="0">
                <a:solidFill>
                  <a:srgbClr val="1A3868"/>
                </a:solidFill>
                <a:latin typeface="Times New Roman" pitchFamily="18" charset="0"/>
                <a:cs typeface="Times New Roman" pitchFamily="18" charset="0"/>
              </a:rPr>
              <a:t>外部</a:t>
            </a:r>
            <a:r>
              <a:rPr lang="zh-CN" altLang="en-US" sz="2000" kern="1200" dirty="0" smtClean="0">
                <a:solidFill>
                  <a:srgbClr val="1A3868"/>
                </a:solidFill>
                <a:latin typeface="Times New Roman" pitchFamily="18" charset="0"/>
                <a:cs typeface="Times New Roman" pitchFamily="18" charset="0"/>
              </a:rPr>
              <a:t>网关协议是</a:t>
            </a:r>
            <a:r>
              <a:rPr lang="zh-CN" altLang="en-US" sz="2000" kern="1200" dirty="0" smtClean="0">
                <a:solidFill>
                  <a:srgbClr val="C00000"/>
                </a:solidFill>
                <a:latin typeface="Times New Roman" pitchFamily="18" charset="0"/>
                <a:cs typeface="Times New Roman" pitchFamily="18" charset="0"/>
              </a:rPr>
              <a:t>不同自治系统的路由器之间交换路由信息的协议</a:t>
            </a:r>
            <a:r>
              <a:rPr lang="zh-CN" altLang="en-US" sz="2000" kern="1200" dirty="0" smtClean="0">
                <a:solidFill>
                  <a:srgbClr val="1A3868"/>
                </a:solidFill>
                <a:latin typeface="Times New Roman" pitchFamily="18" charset="0"/>
                <a:cs typeface="Times New Roman" pitchFamily="18" charset="0"/>
              </a:rPr>
              <a:t>，其基本设计思想是：</a:t>
            </a:r>
            <a:endParaRPr lang="en-US" altLang="zh-CN" sz="2000" kern="1200" dirty="0" smtClean="0">
              <a:solidFill>
                <a:srgbClr val="1A3868"/>
              </a:solidFill>
              <a:latin typeface="Times New Roman" pitchFamily="18" charset="0"/>
              <a:cs typeface="Times New Roman" pitchFamily="18" charset="0"/>
            </a:endParaRPr>
          </a:p>
          <a:p>
            <a:pPr marL="269875" indent="-269875">
              <a:lnSpc>
                <a:spcPct val="110000"/>
              </a:lnSpc>
              <a:spcBef>
                <a:spcPts val="600"/>
              </a:spcBef>
              <a:spcAft>
                <a:spcPts val="0"/>
              </a:spcAft>
            </a:pPr>
            <a:r>
              <a:rPr lang="en-US" altLang="zh-CN" sz="2000" kern="1200" dirty="0" smtClean="0">
                <a:solidFill>
                  <a:srgbClr val="1A3868"/>
                </a:solidFill>
                <a:latin typeface="Times New Roman" pitchFamily="18" charset="0"/>
                <a:cs typeface="Times New Roman" pitchFamily="18" charset="0"/>
              </a:rPr>
              <a:t>BGP-4</a:t>
            </a:r>
            <a:r>
              <a:rPr lang="zh-CN" altLang="en-US" sz="2000" kern="1200" dirty="0" smtClean="0">
                <a:solidFill>
                  <a:srgbClr val="1A3868"/>
                </a:solidFill>
                <a:latin typeface="Times New Roman" pitchFamily="18" charset="0"/>
                <a:cs typeface="Times New Roman" pitchFamily="18" charset="0"/>
              </a:rPr>
              <a:t>采用</a:t>
            </a:r>
            <a:r>
              <a:rPr lang="zh-CN" altLang="en-US" sz="2000" kern="1200" dirty="0" smtClean="0">
                <a:solidFill>
                  <a:srgbClr val="C00000"/>
                </a:solidFill>
                <a:latin typeface="Times New Roman" pitchFamily="18" charset="0"/>
                <a:cs typeface="Times New Roman" pitchFamily="18" charset="0"/>
              </a:rPr>
              <a:t>路由向量（</a:t>
            </a:r>
            <a:r>
              <a:rPr lang="en-US" altLang="zh-CN" sz="2000" kern="1200" dirty="0" smtClean="0">
                <a:solidFill>
                  <a:srgbClr val="C00000"/>
                </a:solidFill>
                <a:latin typeface="Times New Roman" pitchFamily="18" charset="0"/>
                <a:cs typeface="Times New Roman" pitchFamily="18" charset="0"/>
              </a:rPr>
              <a:t>path vector</a:t>
            </a:r>
            <a:r>
              <a:rPr lang="zh-CN" altLang="en-US" sz="2000" kern="1200" dirty="0" smtClean="0">
                <a:solidFill>
                  <a:srgbClr val="C00000"/>
                </a:solidFill>
                <a:latin typeface="Times New Roman" pitchFamily="18" charset="0"/>
                <a:cs typeface="Times New Roman" pitchFamily="18" charset="0"/>
              </a:rPr>
              <a:t>）路由协议</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269875" indent="-269875">
              <a:lnSpc>
                <a:spcPct val="110000"/>
              </a:lnSpc>
              <a:spcBef>
                <a:spcPts val="600"/>
              </a:spcBef>
              <a:spcAft>
                <a:spcPts val="0"/>
              </a:spcAft>
            </a:pPr>
            <a:r>
              <a:rPr lang="zh-CN" altLang="en-US" sz="2000" kern="1200" dirty="0" smtClean="0">
                <a:solidFill>
                  <a:srgbClr val="1A3868"/>
                </a:solidFill>
                <a:latin typeface="Times New Roman" pitchFamily="18" charset="0"/>
                <a:cs typeface="Times New Roman" pitchFamily="18" charset="0"/>
              </a:rPr>
              <a:t>在配置</a:t>
            </a:r>
            <a:r>
              <a:rPr lang="en-US" altLang="zh-CN" sz="2000" kern="1200" dirty="0" smtClean="0">
                <a:solidFill>
                  <a:srgbClr val="1A3868"/>
                </a:solidFill>
                <a:latin typeface="Times New Roman" pitchFamily="18" charset="0"/>
                <a:cs typeface="Times New Roman" pitchFamily="18" charset="0"/>
              </a:rPr>
              <a:t>BGP</a:t>
            </a:r>
            <a:r>
              <a:rPr lang="zh-CN" altLang="en-US" sz="2000" kern="1200" dirty="0" smtClean="0">
                <a:solidFill>
                  <a:srgbClr val="1A3868"/>
                </a:solidFill>
                <a:latin typeface="Times New Roman" pitchFamily="18" charset="0"/>
                <a:cs typeface="Times New Roman" pitchFamily="18" charset="0"/>
              </a:rPr>
              <a:t>时，需要选择至少一个</a:t>
            </a:r>
            <a:r>
              <a:rPr lang="en-US" altLang="zh-CN" sz="2000" kern="1200" dirty="0" smtClean="0">
                <a:solidFill>
                  <a:srgbClr val="1A3868"/>
                </a:solidFill>
                <a:latin typeface="Times New Roman" pitchFamily="18" charset="0"/>
                <a:cs typeface="Times New Roman" pitchFamily="18" charset="0"/>
              </a:rPr>
              <a:t>BGP</a:t>
            </a:r>
            <a:r>
              <a:rPr lang="zh-CN" altLang="en-US" sz="2000" kern="1200" dirty="0" smtClean="0">
                <a:solidFill>
                  <a:srgbClr val="1A3868"/>
                </a:solidFill>
                <a:latin typeface="Times New Roman" pitchFamily="18" charset="0"/>
                <a:cs typeface="Times New Roman" pitchFamily="18" charset="0"/>
              </a:rPr>
              <a:t>边界路由器作为该自治系统</a:t>
            </a:r>
            <a:r>
              <a:rPr lang="zh-CN" altLang="en-US" sz="2000" kern="1200" dirty="0" smtClean="0">
                <a:solidFill>
                  <a:srgbClr val="1A3868"/>
                </a:solidFill>
                <a:latin typeface="Times New Roman" pitchFamily="18" charset="0"/>
                <a:cs typeface="Times New Roman" pitchFamily="18" charset="0"/>
              </a:rPr>
              <a:t>的</a:t>
            </a:r>
            <a:r>
              <a:rPr lang="zh-CN" altLang="en-US" sz="2000" kern="1200" dirty="0" smtClean="0">
                <a:solidFill>
                  <a:srgbClr val="C00000"/>
                </a:solidFill>
                <a:latin typeface="Times New Roman" pitchFamily="18" charset="0"/>
                <a:cs typeface="Times New Roman" pitchFamily="18" charset="0"/>
              </a:rPr>
              <a:t>“</a:t>
            </a:r>
            <a:r>
              <a:rPr lang="en-US" altLang="zh-CN" sz="2000" kern="1200" dirty="0" smtClean="0">
                <a:solidFill>
                  <a:srgbClr val="C00000"/>
                </a:solidFill>
                <a:latin typeface="Times New Roman" pitchFamily="18" charset="0"/>
                <a:cs typeface="Times New Roman" pitchFamily="18" charset="0"/>
              </a:rPr>
              <a:t>BGP</a:t>
            </a:r>
            <a:r>
              <a:rPr lang="zh-CN" altLang="en-US" sz="2000" kern="1200" dirty="0" smtClean="0">
                <a:solidFill>
                  <a:srgbClr val="C00000"/>
                </a:solidFill>
                <a:latin typeface="Times New Roman" pitchFamily="18" charset="0"/>
                <a:cs typeface="Times New Roman" pitchFamily="18" charset="0"/>
              </a:rPr>
              <a:t>发言人”</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269875" indent="-269875">
              <a:lnSpc>
                <a:spcPct val="110000"/>
              </a:lnSpc>
              <a:spcBef>
                <a:spcPts val="600"/>
              </a:spcBef>
              <a:spcAft>
                <a:spcPts val="0"/>
              </a:spcAft>
            </a:pPr>
            <a:r>
              <a:rPr lang="en-US" altLang="zh-CN" sz="2000" kern="1200" dirty="0" smtClean="0">
                <a:solidFill>
                  <a:srgbClr val="1A3868"/>
                </a:solidFill>
                <a:latin typeface="Times New Roman" pitchFamily="18" charset="0"/>
                <a:cs typeface="Times New Roman" pitchFamily="18" charset="0"/>
              </a:rPr>
              <a:t>BGP</a:t>
            </a:r>
            <a:r>
              <a:rPr lang="zh-CN" altLang="en-US" sz="2000" kern="1200" dirty="0" smtClean="0">
                <a:solidFill>
                  <a:srgbClr val="1A3868"/>
                </a:solidFill>
                <a:latin typeface="Times New Roman" pitchFamily="18" charset="0"/>
                <a:cs typeface="Times New Roman" pitchFamily="18" charset="0"/>
              </a:rPr>
              <a:t>发言人之间交换路由信息时，需要先建立</a:t>
            </a:r>
            <a:r>
              <a:rPr lang="en-US" altLang="zh-CN" sz="2000" kern="1200" dirty="0" smtClean="0">
                <a:solidFill>
                  <a:srgbClr val="1A3868"/>
                </a:solidFill>
                <a:latin typeface="Times New Roman" pitchFamily="18" charset="0"/>
                <a:cs typeface="Times New Roman" pitchFamily="18" charset="0"/>
              </a:rPr>
              <a:t>TCP</a:t>
            </a:r>
            <a:r>
              <a:rPr lang="zh-CN" altLang="en-US" sz="2000" kern="1200" dirty="0" smtClean="0">
                <a:solidFill>
                  <a:srgbClr val="1A3868"/>
                </a:solidFill>
                <a:latin typeface="Times New Roman" pitchFamily="18" charset="0"/>
                <a:cs typeface="Times New Roman" pitchFamily="18" charset="0"/>
              </a:rPr>
              <a:t>连接；利用</a:t>
            </a:r>
            <a:r>
              <a:rPr lang="en-US" altLang="zh-CN" sz="2000" kern="1200" dirty="0" smtClean="0">
                <a:solidFill>
                  <a:srgbClr val="1A3868"/>
                </a:solidFill>
                <a:latin typeface="Times New Roman" pitchFamily="18" charset="0"/>
                <a:cs typeface="Times New Roman" pitchFamily="18" charset="0"/>
              </a:rPr>
              <a:t>BGP</a:t>
            </a:r>
            <a:r>
              <a:rPr lang="zh-CN" altLang="en-US" sz="2000" kern="1200" dirty="0" smtClean="0">
                <a:solidFill>
                  <a:srgbClr val="1A3868"/>
                </a:solidFill>
                <a:latin typeface="Times New Roman" pitchFamily="18" charset="0"/>
                <a:cs typeface="Times New Roman" pitchFamily="18" charset="0"/>
              </a:rPr>
              <a:t>会话交换路由信息，增加新的路由或撤销过时的路由，以及报告出差错情况</a:t>
            </a:r>
            <a:r>
              <a:rPr lang="zh-CN" altLang="en-US" sz="1600" b="1" dirty="0" smtClean="0">
                <a:solidFill>
                  <a:srgbClr val="2D2DB9"/>
                </a:solidFill>
                <a:latin typeface="Times New Roman" pitchFamily="18" charset="0"/>
                <a:cs typeface="Times New Roman" pitchFamily="18" charset="0"/>
              </a:rPr>
              <a:t>。</a:t>
            </a:r>
            <a:endParaRPr lang="zh-CN" altLang="en-US" sz="1600" b="1" u="sng" dirty="0" smtClean="0">
              <a:solidFill>
                <a:srgbClr val="2D2DB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标题 1"/>
          <p:cNvSpPr>
            <a:spLocks noGrp="1"/>
          </p:cNvSpPr>
          <p:nvPr>
            <p:ph type="title" idx="4294967295"/>
          </p:nvPr>
        </p:nvSpPr>
        <p:spPr>
          <a:xfrm>
            <a:off x="357158" y="786594"/>
            <a:ext cx="6288088" cy="614363"/>
          </a:xfrm>
        </p:spPr>
        <p:txBody>
          <a:bodyPr/>
          <a:lstStyle/>
          <a:p>
            <a:pPr algn="l"/>
            <a:r>
              <a:rPr lang="en-US" altLang="zh-CN" sz="2400" dirty="0" smtClean="0">
                <a:solidFill>
                  <a:srgbClr val="007D7A"/>
                </a:solidFill>
                <a:latin typeface="Times New Roman" pitchFamily="18" charset="0"/>
                <a:ea typeface="+mn-ea"/>
                <a:cs typeface="Times New Roman" pitchFamily="18" charset="0"/>
              </a:rPr>
              <a:t>BGP</a:t>
            </a:r>
            <a:r>
              <a:rPr lang="zh-CN" altLang="en-US" sz="2400" dirty="0" smtClean="0">
                <a:solidFill>
                  <a:srgbClr val="007D7A"/>
                </a:solidFill>
                <a:latin typeface="Times New Roman" pitchFamily="18" charset="0"/>
                <a:ea typeface="+mn-ea"/>
                <a:cs typeface="Times New Roman" pitchFamily="18" charset="0"/>
              </a:rPr>
              <a:t>发言人与自治系统的关系</a:t>
            </a:r>
          </a:p>
        </p:txBody>
      </p:sp>
      <p:sp>
        <p:nvSpPr>
          <p:cNvPr id="389122" name="内容占位符 2"/>
          <p:cNvSpPr>
            <a:spLocks noGrp="1"/>
          </p:cNvSpPr>
          <p:nvPr>
            <p:ph idx="4294967295"/>
          </p:nvPr>
        </p:nvSpPr>
        <p:spPr>
          <a:xfrm>
            <a:off x="0" y="1485900"/>
            <a:ext cx="6357938" cy="3087688"/>
          </a:xfrm>
        </p:spPr>
        <p:txBody>
          <a:bodyPr/>
          <a:lstStyle/>
          <a:p>
            <a:endParaRPr lang="zh-CN" altLang="en-US" sz="3600" smtClean="0">
              <a:solidFill>
                <a:srgbClr val="2D2DB9"/>
              </a:solidFill>
            </a:endParaRPr>
          </a:p>
          <a:p>
            <a:endParaRPr lang="zh-CN" altLang="en-US" sz="3600" b="1" smtClean="0">
              <a:solidFill>
                <a:srgbClr val="2D2DB9"/>
              </a:solidFill>
              <a:latin typeface="Times New Roman" pitchFamily="18" charset="0"/>
              <a:cs typeface="Times New Roman" pitchFamily="18" charset="0"/>
            </a:endParaRPr>
          </a:p>
        </p:txBody>
      </p:sp>
      <p:pic>
        <p:nvPicPr>
          <p:cNvPr id="389124" name="Picture 2"/>
          <p:cNvPicPr>
            <a:picLocks noChangeAspect="1" noChangeArrowheads="1"/>
          </p:cNvPicPr>
          <p:nvPr/>
        </p:nvPicPr>
        <p:blipFill>
          <a:blip r:embed="rId3" cstate="print"/>
          <a:srcRect/>
          <a:stretch>
            <a:fillRect/>
          </a:stretch>
        </p:blipFill>
        <p:spPr bwMode="auto">
          <a:xfrm>
            <a:off x="428597" y="1380954"/>
            <a:ext cx="5357850" cy="3406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矩形 2"/>
          <p:cNvSpPr>
            <a:spLocks noChangeArrowheads="1"/>
          </p:cNvSpPr>
          <p:nvPr/>
        </p:nvSpPr>
        <p:spPr bwMode="auto">
          <a:xfrm>
            <a:off x="214282" y="1876178"/>
            <a:ext cx="5429288" cy="1181862"/>
          </a:xfrm>
          <a:prstGeom prst="rect">
            <a:avLst/>
          </a:prstGeom>
          <a:noFill/>
          <a:ln w="9525">
            <a:noFill/>
            <a:miter lim="800000"/>
            <a:headEnd/>
            <a:tailEnd/>
          </a:ln>
        </p:spPr>
        <p:txBody>
          <a:bodyPr wrap="square">
            <a:spAutoFit/>
          </a:bodyPr>
          <a:lstStyle/>
          <a:p>
            <a:pPr algn="ctr"/>
            <a:r>
              <a:rPr lang="zh-CN" altLang="en-US" u="none" dirty="0">
                <a:solidFill>
                  <a:srgbClr val="194D19"/>
                </a:solidFill>
                <a:latin typeface="华文新魏" pitchFamily="2" charset="-122"/>
              </a:rPr>
              <a:t>第六章 网络层与</a:t>
            </a:r>
            <a:r>
              <a:rPr lang="en-US" altLang="zh-CN" u="none" dirty="0">
                <a:solidFill>
                  <a:srgbClr val="194D19"/>
                </a:solidFill>
                <a:latin typeface="华文新魏" pitchFamily="2" charset="-122"/>
              </a:rPr>
              <a:t>IP</a:t>
            </a:r>
            <a:r>
              <a:rPr lang="zh-CN" altLang="en-US" u="none" dirty="0">
                <a:solidFill>
                  <a:srgbClr val="194D19"/>
                </a:solidFill>
                <a:latin typeface="华文新魏" pitchFamily="2" charset="-122"/>
              </a:rPr>
              <a:t>协议</a:t>
            </a:r>
          </a:p>
          <a:p>
            <a:pPr algn="ctr"/>
            <a:endParaRPr lang="en-US" altLang="zh-CN" sz="1400" u="none" dirty="0">
              <a:solidFill>
                <a:srgbClr val="002060"/>
              </a:solidFill>
            </a:endParaRPr>
          </a:p>
          <a:p>
            <a:pPr algn="ctr">
              <a:lnSpc>
                <a:spcPct val="120000"/>
              </a:lnSpc>
            </a:pPr>
            <a:r>
              <a:rPr lang="zh-CN" altLang="en-US" sz="2400" u="none" dirty="0" smtClean="0">
                <a:solidFill>
                  <a:srgbClr val="002060"/>
                </a:solidFill>
              </a:rPr>
              <a:t>第五节 路由选择协议</a:t>
            </a:r>
            <a:endParaRPr lang="zh-CN" altLang="en-US" sz="2400" u="none"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标题 1"/>
          <p:cNvSpPr>
            <a:spLocks noGrp="1"/>
          </p:cNvSpPr>
          <p:nvPr>
            <p:ph type="title" idx="4294967295"/>
          </p:nvPr>
        </p:nvSpPr>
        <p:spPr>
          <a:xfrm>
            <a:off x="428641" y="643724"/>
            <a:ext cx="6429375" cy="857250"/>
          </a:xfrm>
        </p:spPr>
        <p:txBody>
          <a:bodyPr/>
          <a:lstStyle/>
          <a:p>
            <a:pPr algn="l"/>
            <a:r>
              <a:rPr lang="zh-CN" altLang="en-US" sz="2400" dirty="0" smtClean="0">
                <a:solidFill>
                  <a:srgbClr val="007D7A"/>
                </a:solidFill>
                <a:latin typeface="Times New Roman" pitchFamily="18" charset="0"/>
                <a:ea typeface="+mn-ea"/>
                <a:cs typeface="Times New Roman" pitchFamily="18" charset="0"/>
              </a:rPr>
              <a:t>自治系统连接的树形结构</a:t>
            </a:r>
          </a:p>
        </p:txBody>
      </p:sp>
      <p:sp>
        <p:nvSpPr>
          <p:cNvPr id="390146" name="内容占位符 2"/>
          <p:cNvSpPr>
            <a:spLocks noGrp="1"/>
          </p:cNvSpPr>
          <p:nvPr>
            <p:ph idx="4294967295"/>
          </p:nvPr>
        </p:nvSpPr>
        <p:spPr>
          <a:xfrm>
            <a:off x="0" y="1485900"/>
            <a:ext cx="6357938" cy="3087688"/>
          </a:xfrm>
        </p:spPr>
        <p:txBody>
          <a:bodyPr/>
          <a:lstStyle/>
          <a:p>
            <a:endParaRPr lang="zh-CN" altLang="en-US" sz="3600" smtClean="0">
              <a:solidFill>
                <a:srgbClr val="2D2DB9"/>
              </a:solidFill>
            </a:endParaRPr>
          </a:p>
          <a:p>
            <a:endParaRPr lang="zh-CN" altLang="en-US" sz="3600" b="1" smtClean="0">
              <a:solidFill>
                <a:srgbClr val="2D2DB9"/>
              </a:solidFill>
              <a:latin typeface="Times New Roman" pitchFamily="18" charset="0"/>
              <a:cs typeface="Times New Roman" pitchFamily="18" charset="0"/>
            </a:endParaRPr>
          </a:p>
        </p:txBody>
      </p:sp>
      <p:pic>
        <p:nvPicPr>
          <p:cNvPr id="390148" name="Picture 2"/>
          <p:cNvPicPr>
            <a:picLocks noChangeAspect="1" noChangeArrowheads="1"/>
          </p:cNvPicPr>
          <p:nvPr/>
        </p:nvPicPr>
        <p:blipFill>
          <a:blip r:embed="rId3" cstate="print"/>
          <a:srcRect/>
          <a:stretch>
            <a:fillRect/>
          </a:stretch>
        </p:blipFill>
        <p:spPr bwMode="auto">
          <a:xfrm>
            <a:off x="428596" y="1562108"/>
            <a:ext cx="5009925" cy="3153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标题 1"/>
          <p:cNvSpPr>
            <a:spLocks noGrp="1"/>
          </p:cNvSpPr>
          <p:nvPr>
            <p:ph type="title" idx="4294967295"/>
          </p:nvPr>
        </p:nvSpPr>
        <p:spPr>
          <a:xfrm>
            <a:off x="428641" y="643724"/>
            <a:ext cx="6429375" cy="857250"/>
          </a:xfrm>
        </p:spPr>
        <p:txBody>
          <a:bodyPr/>
          <a:lstStyle/>
          <a:p>
            <a:pPr algn="l"/>
            <a:r>
              <a:rPr lang="en-US" altLang="zh-CN" sz="2400" dirty="0" smtClean="0">
                <a:solidFill>
                  <a:srgbClr val="007D7A"/>
                </a:solidFill>
                <a:latin typeface="Times New Roman" pitchFamily="18" charset="0"/>
                <a:ea typeface="+mn-ea"/>
                <a:cs typeface="Times New Roman" pitchFamily="18" charset="0"/>
              </a:rPr>
              <a:t>BGP</a:t>
            </a:r>
            <a:r>
              <a:rPr lang="zh-CN" altLang="en-US" sz="2400" dirty="0" smtClean="0">
                <a:solidFill>
                  <a:srgbClr val="007D7A"/>
                </a:solidFill>
                <a:latin typeface="Times New Roman" pitchFamily="18" charset="0"/>
                <a:ea typeface="+mn-ea"/>
                <a:cs typeface="Times New Roman" pitchFamily="18" charset="0"/>
              </a:rPr>
              <a:t>路由选择协议的工作过程</a:t>
            </a:r>
          </a:p>
        </p:txBody>
      </p:sp>
      <p:sp>
        <p:nvSpPr>
          <p:cNvPr id="391170" name="内容占位符 2"/>
          <p:cNvSpPr>
            <a:spLocks noGrp="1"/>
          </p:cNvSpPr>
          <p:nvPr>
            <p:ph idx="4294967295"/>
          </p:nvPr>
        </p:nvSpPr>
        <p:spPr>
          <a:xfrm>
            <a:off x="428596" y="1347789"/>
            <a:ext cx="5643602" cy="3153581"/>
          </a:xfrm>
        </p:spPr>
        <p:txBody>
          <a:bodyPr/>
          <a:lstStyle/>
          <a:p>
            <a:pPr marL="269875" indent="-269875">
              <a:lnSpc>
                <a:spcPct val="120000"/>
              </a:lnSpc>
              <a:spcBef>
                <a:spcPts val="0"/>
              </a:spcBef>
              <a:spcAft>
                <a:spcPts val="400"/>
              </a:spcAft>
            </a:pPr>
            <a:r>
              <a:rPr lang="zh-CN" altLang="en-US" sz="2000" kern="1200" dirty="0" smtClean="0">
                <a:solidFill>
                  <a:srgbClr val="1A3868"/>
                </a:solidFill>
                <a:latin typeface="Times New Roman" pitchFamily="18" charset="0"/>
                <a:cs typeface="Times New Roman" pitchFamily="18" charset="0"/>
              </a:rPr>
              <a:t>开始运行时，与相邻边界路由器交换整个</a:t>
            </a:r>
            <a:r>
              <a:rPr lang="en-US" altLang="zh-CN" sz="2000" kern="1200" dirty="0" smtClean="0">
                <a:solidFill>
                  <a:srgbClr val="1A3868"/>
                </a:solidFill>
                <a:latin typeface="Times New Roman" pitchFamily="18" charset="0"/>
                <a:cs typeface="Times New Roman" pitchFamily="18" charset="0"/>
              </a:rPr>
              <a:t>BGP</a:t>
            </a:r>
            <a:r>
              <a:rPr lang="zh-CN" altLang="en-US" sz="2000" kern="1200" dirty="0" smtClean="0">
                <a:solidFill>
                  <a:srgbClr val="1A3868"/>
                </a:solidFill>
                <a:latin typeface="Times New Roman" pitchFamily="18" charset="0"/>
                <a:cs typeface="Times New Roman" pitchFamily="18" charset="0"/>
              </a:rPr>
              <a:t>路由表</a:t>
            </a:r>
          </a:p>
          <a:p>
            <a:pPr marL="541338" lvl="2" indent="-271463">
              <a:lnSpc>
                <a:spcPct val="120000"/>
              </a:lnSpc>
              <a:spcBef>
                <a:spcPts val="0"/>
              </a:spcBef>
              <a:spcAft>
                <a:spcPts val="400"/>
              </a:spcAft>
              <a:buFont typeface="Times New Roman" pitchFamily="18" charset="0"/>
              <a:buChar char="−"/>
            </a:pPr>
            <a:r>
              <a:rPr lang="zh-CN" altLang="en-US" kern="1200" dirty="0" smtClean="0">
                <a:solidFill>
                  <a:srgbClr val="1A3868"/>
                </a:solidFill>
                <a:latin typeface="Times New Roman" pitchFamily="18" charset="0"/>
                <a:cs typeface="Times New Roman" pitchFamily="18" charset="0"/>
              </a:rPr>
              <a:t>只需发生变化时进行更新，不必周期性</a:t>
            </a:r>
            <a:r>
              <a:rPr lang="zh-CN" altLang="en-US" kern="1200" dirty="0" smtClean="0">
                <a:solidFill>
                  <a:srgbClr val="1A3868"/>
                </a:solidFill>
                <a:latin typeface="Times New Roman" pitchFamily="18" charset="0"/>
                <a:cs typeface="Times New Roman" pitchFamily="18" charset="0"/>
              </a:rPr>
              <a:t>更新</a:t>
            </a:r>
            <a:endParaRPr lang="zh-CN" altLang="en-US" kern="1200" dirty="0" smtClean="0">
              <a:solidFill>
                <a:srgbClr val="1A3868"/>
              </a:solidFill>
              <a:latin typeface="Times New Roman" pitchFamily="18" charset="0"/>
              <a:cs typeface="Times New Roman" pitchFamily="18" charset="0"/>
            </a:endParaRPr>
          </a:p>
          <a:p>
            <a:pPr marL="269875" indent="-269875">
              <a:lnSpc>
                <a:spcPct val="120000"/>
              </a:lnSpc>
              <a:spcBef>
                <a:spcPts val="0"/>
              </a:spcBef>
              <a:spcAft>
                <a:spcPts val="400"/>
              </a:spcAft>
            </a:pPr>
            <a:r>
              <a:rPr lang="en-US" altLang="zh-CN" sz="2000" kern="1200" dirty="0" smtClean="0">
                <a:solidFill>
                  <a:srgbClr val="1A3868"/>
                </a:solidFill>
                <a:latin typeface="Times New Roman" pitchFamily="18" charset="0"/>
                <a:cs typeface="Times New Roman" pitchFamily="18" charset="0"/>
              </a:rPr>
              <a:t>BGP</a:t>
            </a:r>
            <a:r>
              <a:rPr lang="zh-CN" altLang="en-US" sz="2000" kern="1200" dirty="0" smtClean="0">
                <a:solidFill>
                  <a:srgbClr val="1A3868"/>
                </a:solidFill>
                <a:latin typeface="Times New Roman" pitchFamily="18" charset="0"/>
                <a:cs typeface="Times New Roman" pitchFamily="18" charset="0"/>
              </a:rPr>
              <a:t>路由选择协议的分组</a:t>
            </a:r>
            <a:endParaRPr lang="en-US" altLang="zh-CN" sz="2000" kern="1200" dirty="0" smtClean="0">
              <a:solidFill>
                <a:srgbClr val="1A3868"/>
              </a:solidFill>
              <a:latin typeface="Times New Roman" pitchFamily="18" charset="0"/>
              <a:cs typeface="Times New Roman" pitchFamily="18" charset="0"/>
            </a:endParaRPr>
          </a:p>
          <a:p>
            <a:pPr marL="539750" lvl="2" indent="-269875">
              <a:lnSpc>
                <a:spcPct val="120000"/>
              </a:lnSpc>
              <a:spcBef>
                <a:spcPts val="0"/>
              </a:spcBef>
              <a:spcAft>
                <a:spcPts val="400"/>
              </a:spcAft>
              <a:buFont typeface="Times New Roman" pitchFamily="18" charset="0"/>
              <a:buChar char="−"/>
            </a:pPr>
            <a:r>
              <a:rPr lang="zh-CN" altLang="en-US" kern="1200" dirty="0" smtClean="0">
                <a:solidFill>
                  <a:srgbClr val="1A3868"/>
                </a:solidFill>
                <a:latin typeface="Times New Roman" pitchFamily="18" charset="0"/>
                <a:cs typeface="Times New Roman" pitchFamily="18" charset="0"/>
              </a:rPr>
              <a:t>打开</a:t>
            </a:r>
            <a:r>
              <a:rPr lang="en-US" altLang="zh-CN" kern="1200" dirty="0" smtClean="0">
                <a:solidFill>
                  <a:srgbClr val="1A3868"/>
                </a:solidFill>
                <a:latin typeface="Times New Roman" pitchFamily="18" charset="0"/>
                <a:cs typeface="Times New Roman" pitchFamily="18" charset="0"/>
              </a:rPr>
              <a:t>(open)</a:t>
            </a:r>
            <a:r>
              <a:rPr lang="zh-CN" altLang="en-US" kern="1200" dirty="0" smtClean="0">
                <a:solidFill>
                  <a:srgbClr val="1A3868"/>
                </a:solidFill>
                <a:latin typeface="Times New Roman" pitchFamily="18" charset="0"/>
                <a:cs typeface="Times New Roman" pitchFamily="18" charset="0"/>
              </a:rPr>
              <a:t>分组</a:t>
            </a:r>
            <a:endParaRPr lang="en-US" altLang="zh-CN" kern="1200" dirty="0" smtClean="0">
              <a:solidFill>
                <a:srgbClr val="1A3868"/>
              </a:solidFill>
              <a:latin typeface="Times New Roman" pitchFamily="18" charset="0"/>
              <a:cs typeface="Times New Roman" pitchFamily="18" charset="0"/>
            </a:endParaRPr>
          </a:p>
          <a:p>
            <a:pPr marL="539750" lvl="2" indent="-269875">
              <a:lnSpc>
                <a:spcPct val="120000"/>
              </a:lnSpc>
              <a:spcBef>
                <a:spcPts val="0"/>
              </a:spcBef>
              <a:spcAft>
                <a:spcPts val="400"/>
              </a:spcAft>
              <a:buFont typeface="Times New Roman" pitchFamily="18" charset="0"/>
              <a:buChar char="−"/>
            </a:pPr>
            <a:r>
              <a:rPr lang="zh-CN" altLang="en-US" kern="1200" dirty="0" smtClean="0">
                <a:solidFill>
                  <a:srgbClr val="1A3868"/>
                </a:solidFill>
                <a:latin typeface="Times New Roman" pitchFamily="18" charset="0"/>
                <a:cs typeface="Times New Roman" pitchFamily="18" charset="0"/>
              </a:rPr>
              <a:t>更新</a:t>
            </a:r>
            <a:r>
              <a:rPr lang="en-US" altLang="zh-CN" kern="1200" dirty="0" smtClean="0">
                <a:solidFill>
                  <a:srgbClr val="1A3868"/>
                </a:solidFill>
                <a:latin typeface="Times New Roman" pitchFamily="18" charset="0"/>
                <a:cs typeface="Times New Roman" pitchFamily="18" charset="0"/>
              </a:rPr>
              <a:t>(update)</a:t>
            </a:r>
            <a:r>
              <a:rPr lang="zh-CN" altLang="en-US" kern="1200" dirty="0" smtClean="0">
                <a:solidFill>
                  <a:srgbClr val="1A3868"/>
                </a:solidFill>
                <a:latin typeface="Times New Roman" pitchFamily="18" charset="0"/>
                <a:cs typeface="Times New Roman" pitchFamily="18" charset="0"/>
              </a:rPr>
              <a:t>分组</a:t>
            </a:r>
            <a:endParaRPr lang="en-US" altLang="zh-CN" kern="1200" dirty="0" smtClean="0">
              <a:solidFill>
                <a:srgbClr val="1A3868"/>
              </a:solidFill>
              <a:latin typeface="Times New Roman" pitchFamily="18" charset="0"/>
              <a:cs typeface="Times New Roman" pitchFamily="18" charset="0"/>
            </a:endParaRPr>
          </a:p>
          <a:p>
            <a:pPr marL="539750" lvl="2" indent="-269875">
              <a:lnSpc>
                <a:spcPct val="120000"/>
              </a:lnSpc>
              <a:spcBef>
                <a:spcPts val="0"/>
              </a:spcBef>
              <a:spcAft>
                <a:spcPts val="400"/>
              </a:spcAft>
              <a:buFont typeface="Times New Roman" pitchFamily="18" charset="0"/>
              <a:buChar char="−"/>
            </a:pPr>
            <a:r>
              <a:rPr lang="zh-CN" altLang="en-US" kern="1200" dirty="0" smtClean="0">
                <a:solidFill>
                  <a:srgbClr val="1A3868"/>
                </a:solidFill>
                <a:latin typeface="Times New Roman" pitchFamily="18" charset="0"/>
                <a:cs typeface="Times New Roman" pitchFamily="18" charset="0"/>
              </a:rPr>
              <a:t>保活</a:t>
            </a:r>
            <a:r>
              <a:rPr lang="en-US" altLang="zh-CN" kern="1200" dirty="0" smtClean="0">
                <a:solidFill>
                  <a:srgbClr val="1A3868"/>
                </a:solidFill>
                <a:latin typeface="Times New Roman" pitchFamily="18" charset="0"/>
                <a:cs typeface="Times New Roman" pitchFamily="18" charset="0"/>
              </a:rPr>
              <a:t>(</a:t>
            </a:r>
            <a:r>
              <a:rPr lang="en-US" altLang="zh-CN" kern="1200" dirty="0" err="1" smtClean="0">
                <a:solidFill>
                  <a:srgbClr val="1A3868"/>
                </a:solidFill>
                <a:latin typeface="Times New Roman" pitchFamily="18" charset="0"/>
                <a:cs typeface="Times New Roman" pitchFamily="18" charset="0"/>
              </a:rPr>
              <a:t>keepalive</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分组</a:t>
            </a:r>
            <a:endParaRPr lang="en-US" altLang="zh-CN" kern="1200" dirty="0" smtClean="0">
              <a:solidFill>
                <a:srgbClr val="1A3868"/>
              </a:solidFill>
              <a:latin typeface="Times New Roman" pitchFamily="18" charset="0"/>
              <a:cs typeface="Times New Roman" pitchFamily="18" charset="0"/>
            </a:endParaRPr>
          </a:p>
          <a:p>
            <a:pPr marL="539750" lvl="2" indent="-269875">
              <a:lnSpc>
                <a:spcPct val="120000"/>
              </a:lnSpc>
              <a:spcBef>
                <a:spcPts val="0"/>
              </a:spcBef>
              <a:spcAft>
                <a:spcPts val="400"/>
              </a:spcAft>
              <a:buFont typeface="Times New Roman" pitchFamily="18" charset="0"/>
              <a:buChar char="−"/>
            </a:pPr>
            <a:r>
              <a:rPr lang="zh-CN" altLang="en-US" kern="1200" dirty="0" smtClean="0">
                <a:solidFill>
                  <a:srgbClr val="1A3868"/>
                </a:solidFill>
                <a:latin typeface="Times New Roman" pitchFamily="18" charset="0"/>
                <a:cs typeface="Times New Roman" pitchFamily="18" charset="0"/>
              </a:rPr>
              <a:t>通知</a:t>
            </a:r>
            <a:r>
              <a:rPr lang="en-US" altLang="zh-CN" kern="1200" dirty="0" smtClean="0">
                <a:solidFill>
                  <a:srgbClr val="1A3868"/>
                </a:solidFill>
                <a:latin typeface="Times New Roman" pitchFamily="18" charset="0"/>
                <a:cs typeface="Times New Roman" pitchFamily="18" charset="0"/>
              </a:rPr>
              <a:t>(notification)</a:t>
            </a:r>
            <a:r>
              <a:rPr lang="zh-CN" altLang="en-US" kern="1200" dirty="0" smtClean="0">
                <a:solidFill>
                  <a:srgbClr val="1A3868"/>
                </a:solidFill>
                <a:latin typeface="Times New Roman" pitchFamily="18" charset="0"/>
                <a:cs typeface="Times New Roman" pitchFamily="18" charset="0"/>
              </a:rPr>
              <a:t>分组</a:t>
            </a:r>
            <a:endParaRPr lang="zh-CN" altLang="en-US" kern="1200" dirty="0" smtClean="0">
              <a:solidFill>
                <a:srgbClr val="1A38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标题 1"/>
          <p:cNvSpPr>
            <a:spLocks noGrp="1"/>
          </p:cNvSpPr>
          <p:nvPr>
            <p:ph type="title" idx="4294967295"/>
          </p:nvPr>
        </p:nvSpPr>
        <p:spPr>
          <a:xfrm>
            <a:off x="357158" y="715162"/>
            <a:ext cx="6429375" cy="857250"/>
          </a:xfrm>
        </p:spPr>
        <p:txBody>
          <a:bodyPr/>
          <a:lstStyle/>
          <a:p>
            <a:pPr algn="l"/>
            <a:r>
              <a:rPr lang="zh-CN" altLang="en-US" sz="2400" dirty="0" smtClean="0">
                <a:solidFill>
                  <a:srgbClr val="007D7A"/>
                </a:solidFill>
                <a:latin typeface="Times New Roman" pitchFamily="18" charset="0"/>
                <a:ea typeface="+mn-ea"/>
                <a:cs typeface="Times New Roman" pitchFamily="18" charset="0"/>
              </a:rPr>
              <a:t>一、路由选择协议的基本概念</a:t>
            </a:r>
          </a:p>
        </p:txBody>
      </p:sp>
      <p:sp>
        <p:nvSpPr>
          <p:cNvPr id="371714" name="内容占位符 2"/>
          <p:cNvSpPr>
            <a:spLocks noGrp="1"/>
          </p:cNvSpPr>
          <p:nvPr>
            <p:ph idx="4294967295"/>
          </p:nvPr>
        </p:nvSpPr>
        <p:spPr>
          <a:xfrm>
            <a:off x="428628" y="1491471"/>
            <a:ext cx="5643570" cy="2795585"/>
          </a:xfrm>
        </p:spPr>
        <p:txBody>
          <a:bodyPr/>
          <a:lstStyle/>
          <a:p>
            <a:pPr marL="268288" indent="-268288" eaLnBrk="0" hangingPunct="0">
              <a:lnSpc>
                <a:spcPct val="120000"/>
              </a:lnSpc>
              <a:spcAft>
                <a:spcPts val="600"/>
              </a:spcAft>
              <a:buFont typeface="Arial" pitchFamily="34" charset="0"/>
              <a:buChar char="•"/>
            </a:pPr>
            <a:r>
              <a:rPr lang="zh-CN" altLang="en-US" sz="2000" kern="1200" dirty="0" smtClean="0">
                <a:solidFill>
                  <a:srgbClr val="C00000"/>
                </a:solidFill>
                <a:latin typeface="Times New Roman" pitchFamily="18" charset="0"/>
                <a:cs typeface="Times New Roman" pitchFamily="18" charset="0"/>
              </a:rPr>
              <a:t>路由选择算法</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routing algorithm</a:t>
            </a:r>
            <a:r>
              <a:rPr lang="zh-CN" altLang="en-US" sz="2000" kern="1200" dirty="0" smtClean="0">
                <a:solidFill>
                  <a:srgbClr val="1A3868"/>
                </a:solidFill>
                <a:latin typeface="Times New Roman" pitchFamily="18" charset="0"/>
                <a:cs typeface="Times New Roman" pitchFamily="18" charset="0"/>
              </a:rPr>
              <a:t>）与</a:t>
            </a:r>
            <a:r>
              <a:rPr lang="zh-CN" altLang="en-US" sz="2000" kern="1200" dirty="0" smtClean="0">
                <a:solidFill>
                  <a:srgbClr val="C00000"/>
                </a:solidFill>
                <a:latin typeface="Times New Roman" pitchFamily="18" charset="0"/>
                <a:cs typeface="Times New Roman" pitchFamily="18" charset="0"/>
              </a:rPr>
              <a:t>路由选择协议</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routing protocol</a:t>
            </a:r>
            <a:r>
              <a:rPr lang="zh-CN" altLang="en-US" sz="2000" kern="1200" dirty="0" smtClean="0">
                <a:solidFill>
                  <a:srgbClr val="1A3868"/>
                </a:solidFill>
                <a:latin typeface="Times New Roman" pitchFamily="18" charset="0"/>
                <a:cs typeface="Times New Roman" pitchFamily="18" charset="0"/>
              </a:rPr>
              <a:t>）的概念</a:t>
            </a:r>
            <a:r>
              <a:rPr lang="zh-CN" altLang="en-US" sz="2000" kern="1200" dirty="0" smtClean="0">
                <a:solidFill>
                  <a:srgbClr val="1A3868"/>
                </a:solidFill>
                <a:latin typeface="Times New Roman" pitchFamily="18" charset="0"/>
                <a:cs typeface="Times New Roman" pitchFamily="18" charset="0"/>
              </a:rPr>
              <a:t>不同</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smtClean="0">
              <a:solidFill>
                <a:srgbClr val="1A3868"/>
              </a:solidFill>
              <a:latin typeface="Times New Roman" pitchFamily="18" charset="0"/>
              <a:cs typeface="Times New Roman" pitchFamily="18" charset="0"/>
            </a:endParaRPr>
          </a:p>
          <a:p>
            <a:pPr marL="268288" indent="-268288" eaLnBrk="0" hangingPunct="0">
              <a:lnSpc>
                <a:spcPct val="120000"/>
              </a:lnSpc>
              <a:spcAft>
                <a:spcPts val="600"/>
              </a:spcAft>
              <a:buFont typeface="Arial" pitchFamily="34" charset="0"/>
              <a:buChar char="•"/>
            </a:pPr>
            <a:r>
              <a:rPr lang="zh-CN" altLang="en-US" sz="2000" kern="1200" dirty="0" smtClean="0">
                <a:solidFill>
                  <a:srgbClr val="1A3868"/>
                </a:solidFill>
                <a:latin typeface="Times New Roman" pitchFamily="18" charset="0"/>
                <a:cs typeface="Times New Roman" pitchFamily="18" charset="0"/>
              </a:rPr>
              <a:t>路由选择算法的目标是产生一个路由表，为路由器转发</a:t>
            </a:r>
            <a:r>
              <a:rPr lang="en-US" altLang="zh-CN" sz="2000" kern="1200" dirty="0" smtClean="0">
                <a:solidFill>
                  <a:srgbClr val="1A3868"/>
                </a:solidFill>
                <a:latin typeface="Times New Roman" pitchFamily="18" charset="0"/>
                <a:cs typeface="Times New Roman" pitchFamily="18" charset="0"/>
              </a:rPr>
              <a:t>IP</a:t>
            </a:r>
            <a:r>
              <a:rPr lang="zh-CN" altLang="en-US" sz="2000" kern="1200" dirty="0" smtClean="0">
                <a:solidFill>
                  <a:srgbClr val="1A3868"/>
                </a:solidFill>
                <a:latin typeface="Times New Roman" pitchFamily="18" charset="0"/>
                <a:cs typeface="Times New Roman" pitchFamily="18" charset="0"/>
              </a:rPr>
              <a:t>分组找出适当的下一跳</a:t>
            </a:r>
            <a:r>
              <a:rPr lang="zh-CN" altLang="en-US" sz="2000" kern="1200" dirty="0" smtClean="0">
                <a:solidFill>
                  <a:srgbClr val="1A3868"/>
                </a:solidFill>
                <a:latin typeface="Times New Roman" pitchFamily="18" charset="0"/>
                <a:cs typeface="Times New Roman" pitchFamily="18" charset="0"/>
              </a:rPr>
              <a:t>路由器。</a:t>
            </a:r>
            <a:endParaRPr lang="en-US" altLang="zh-CN" sz="2000" kern="1200" dirty="0" smtClean="0">
              <a:solidFill>
                <a:srgbClr val="1A3868"/>
              </a:solidFill>
              <a:latin typeface="Times New Roman" pitchFamily="18" charset="0"/>
              <a:cs typeface="Times New Roman" pitchFamily="18" charset="0"/>
            </a:endParaRPr>
          </a:p>
          <a:p>
            <a:pPr marL="268288" indent="-268288" eaLnBrk="0" hangingPunct="0">
              <a:lnSpc>
                <a:spcPct val="120000"/>
              </a:lnSpc>
              <a:spcAft>
                <a:spcPts val="600"/>
              </a:spcAft>
              <a:buFont typeface="Arial" pitchFamily="34" charset="0"/>
              <a:buChar char="•"/>
            </a:pPr>
            <a:r>
              <a:rPr lang="zh-CN" altLang="en-US" sz="2000" kern="1200" dirty="0" smtClean="0">
                <a:solidFill>
                  <a:srgbClr val="1A3868"/>
                </a:solidFill>
                <a:latin typeface="Times New Roman" pitchFamily="18" charset="0"/>
                <a:cs typeface="Times New Roman" pitchFamily="18" charset="0"/>
              </a:rPr>
              <a:t>路由选择协议的目标是实现</a:t>
            </a:r>
            <a:r>
              <a:rPr lang="zh-CN" altLang="en-US" sz="2000" kern="1200" dirty="0" smtClean="0">
                <a:solidFill>
                  <a:srgbClr val="C00000"/>
                </a:solidFill>
                <a:latin typeface="Times New Roman" pitchFamily="18" charset="0"/>
                <a:cs typeface="Times New Roman" pitchFamily="18" charset="0"/>
              </a:rPr>
              <a:t>路由表中路由信息的动态更新</a:t>
            </a:r>
            <a:r>
              <a:rPr lang="zh-CN" altLang="en-US" sz="2000" kern="1200" dirty="0" smtClean="0">
                <a:solidFill>
                  <a:srgbClr val="1A3868"/>
                </a:solidFill>
                <a:latin typeface="Times New Roman" pitchFamily="18" charset="0"/>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标题 1"/>
          <p:cNvSpPr>
            <a:spLocks noGrp="1"/>
          </p:cNvSpPr>
          <p:nvPr>
            <p:ph type="title" idx="4294967295"/>
          </p:nvPr>
        </p:nvSpPr>
        <p:spPr>
          <a:xfrm>
            <a:off x="357158" y="831849"/>
            <a:ext cx="4857739" cy="614363"/>
          </a:xfrm>
        </p:spPr>
        <p:txBody>
          <a:bodyPr/>
          <a:lstStyle/>
          <a:p>
            <a:pPr algn="l"/>
            <a:r>
              <a:rPr lang="zh-CN" altLang="en-US" sz="2400" dirty="0" smtClean="0">
                <a:solidFill>
                  <a:srgbClr val="007D7A"/>
                </a:solidFill>
                <a:latin typeface="Times New Roman" pitchFamily="18" charset="0"/>
                <a:ea typeface="+mn-ea"/>
                <a:cs typeface="Times New Roman" pitchFamily="18" charset="0"/>
              </a:rPr>
              <a:t>自治系统的基本概念</a:t>
            </a:r>
          </a:p>
        </p:txBody>
      </p:sp>
      <p:sp>
        <p:nvSpPr>
          <p:cNvPr id="372738" name="内容占位符 2"/>
          <p:cNvSpPr>
            <a:spLocks noGrp="1"/>
          </p:cNvSpPr>
          <p:nvPr>
            <p:ph idx="4294967295"/>
          </p:nvPr>
        </p:nvSpPr>
        <p:spPr>
          <a:xfrm>
            <a:off x="428551" y="1446212"/>
            <a:ext cx="5572164" cy="2697968"/>
          </a:xfrm>
        </p:spPr>
        <p:txBody>
          <a:bodyPr/>
          <a:lstStyle/>
          <a:p>
            <a:pPr marL="268288" indent="-268288" eaLnBrk="0" hangingPunct="0">
              <a:lnSpc>
                <a:spcPct val="150000"/>
              </a:lnSpc>
              <a:spcAft>
                <a:spcPts val="600"/>
              </a:spcAft>
              <a:buFont typeface="Arial" pitchFamily="34" charset="0"/>
              <a:buChar char="•"/>
            </a:pPr>
            <a:r>
              <a:rPr lang="zh-CN" altLang="en-US" sz="2000" kern="1200" dirty="0" smtClean="0">
                <a:solidFill>
                  <a:srgbClr val="1A3868"/>
                </a:solidFill>
                <a:latin typeface="Times New Roman" pitchFamily="18" charset="0"/>
                <a:cs typeface="Times New Roman" pitchFamily="18" charset="0"/>
              </a:rPr>
              <a:t>整个互联网被划分为很多较小的</a:t>
            </a:r>
            <a:r>
              <a:rPr lang="zh-CN" altLang="en-US" sz="2000" kern="1200" dirty="0" smtClean="0">
                <a:solidFill>
                  <a:srgbClr val="C00000"/>
                </a:solidFill>
                <a:latin typeface="Times New Roman" pitchFamily="18" charset="0"/>
                <a:cs typeface="Times New Roman" pitchFamily="18" charset="0"/>
              </a:rPr>
              <a:t>自治系统</a:t>
            </a:r>
            <a:r>
              <a:rPr lang="zh-CN" altLang="en-US" sz="2000" kern="1200" dirty="0" smtClean="0">
                <a:solidFill>
                  <a:srgbClr val="1A3868"/>
                </a:solidFill>
                <a:latin typeface="Times New Roman" pitchFamily="18" charset="0"/>
                <a:cs typeface="Times New Roman" pitchFamily="18" charset="0"/>
              </a:rPr>
              <a:t>；自治系统的核心是</a:t>
            </a:r>
            <a:r>
              <a:rPr lang="zh-CN" altLang="en-US" sz="2000" kern="1200" dirty="0" smtClean="0">
                <a:solidFill>
                  <a:srgbClr val="C00000"/>
                </a:solidFill>
                <a:latin typeface="Times New Roman" pitchFamily="18" charset="0"/>
                <a:cs typeface="Times New Roman" pitchFamily="18" charset="0"/>
              </a:rPr>
              <a:t>路由选择</a:t>
            </a:r>
            <a:r>
              <a:rPr lang="zh-CN" altLang="en-US" sz="2000" kern="1200" dirty="0" smtClean="0">
                <a:solidFill>
                  <a:srgbClr val="C00000"/>
                </a:solidFill>
                <a:latin typeface="Times New Roman" pitchFamily="18" charset="0"/>
                <a:cs typeface="Times New Roman" pitchFamily="18" charset="0"/>
              </a:rPr>
              <a:t>的“自治”。</a:t>
            </a:r>
            <a:endParaRPr lang="en-US" altLang="zh-CN" sz="2000" kern="1200" dirty="0" smtClean="0">
              <a:solidFill>
                <a:srgbClr val="1A3868"/>
              </a:solidFill>
              <a:latin typeface="Times New Roman" pitchFamily="18" charset="0"/>
              <a:cs typeface="Times New Roman" pitchFamily="18" charset="0"/>
            </a:endParaRPr>
          </a:p>
          <a:p>
            <a:pPr marL="268288" indent="-268288" eaLnBrk="0" hangingPunct="0">
              <a:lnSpc>
                <a:spcPct val="150000"/>
              </a:lnSpc>
              <a:spcAft>
                <a:spcPts val="600"/>
              </a:spcAft>
              <a:buFont typeface="Arial" pitchFamily="34" charset="0"/>
              <a:buChar char="•"/>
            </a:pPr>
            <a:r>
              <a:rPr lang="zh-CN" altLang="en-US" sz="2000" kern="1200" dirty="0" smtClean="0">
                <a:solidFill>
                  <a:srgbClr val="1A3868"/>
                </a:solidFill>
                <a:latin typeface="Times New Roman" pitchFamily="18" charset="0"/>
                <a:cs typeface="Times New Roman" pitchFamily="18" charset="0"/>
              </a:rPr>
              <a:t>自治系统内部的路由选择称为</a:t>
            </a:r>
            <a:r>
              <a:rPr lang="zh-CN" altLang="en-US" sz="2000" kern="1200" dirty="0" smtClean="0">
                <a:solidFill>
                  <a:srgbClr val="C00000"/>
                </a:solidFill>
                <a:latin typeface="Times New Roman" pitchFamily="18" charset="0"/>
                <a:cs typeface="Times New Roman" pitchFamily="18" charset="0"/>
              </a:rPr>
              <a:t>域内路由选择</a:t>
            </a:r>
            <a:r>
              <a:rPr lang="zh-CN" altLang="en-US" sz="2000" kern="1200" dirty="0" smtClean="0">
                <a:solidFill>
                  <a:srgbClr val="1A3868"/>
                </a:solidFill>
                <a:latin typeface="Times New Roman" pitchFamily="18" charset="0"/>
                <a:cs typeface="Times New Roman" pitchFamily="18" charset="0"/>
              </a:rPr>
              <a:t>；自治系统之间的路由选择称为</a:t>
            </a:r>
            <a:r>
              <a:rPr lang="zh-CN" altLang="en-US" sz="2000" kern="1200" dirty="0" smtClean="0">
                <a:solidFill>
                  <a:srgbClr val="C00000"/>
                </a:solidFill>
                <a:latin typeface="Times New Roman" pitchFamily="18" charset="0"/>
                <a:cs typeface="Times New Roman" pitchFamily="18" charset="0"/>
              </a:rPr>
              <a:t>域间路由选择</a:t>
            </a:r>
            <a:r>
              <a:rPr lang="zh-CN" altLang="en-US" sz="2000" kern="1200" dirty="0" smtClean="0">
                <a:solidFill>
                  <a:srgbClr val="1A3868"/>
                </a:solidFill>
                <a:latin typeface="Times New Roman" pitchFamily="18" charset="0"/>
                <a:cs typeface="Times New Roman"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标题 1"/>
          <p:cNvSpPr>
            <a:spLocks noGrp="1"/>
          </p:cNvSpPr>
          <p:nvPr>
            <p:ph type="title" idx="4294967295"/>
          </p:nvPr>
        </p:nvSpPr>
        <p:spPr>
          <a:xfrm>
            <a:off x="357190" y="826286"/>
            <a:ext cx="5429256" cy="603250"/>
          </a:xfrm>
        </p:spPr>
        <p:txBody>
          <a:bodyPr/>
          <a:lstStyle/>
          <a:p>
            <a:pPr algn="l"/>
            <a:r>
              <a:rPr lang="zh-CN" altLang="en-US" sz="2400" dirty="0" smtClean="0">
                <a:solidFill>
                  <a:srgbClr val="007D7A"/>
                </a:solidFill>
                <a:latin typeface="Times New Roman" pitchFamily="18" charset="0"/>
                <a:ea typeface="+mn-ea"/>
                <a:cs typeface="Times New Roman" pitchFamily="18" charset="0"/>
              </a:rPr>
              <a:t>路由选择协议的分类</a:t>
            </a:r>
          </a:p>
        </p:txBody>
      </p:sp>
      <p:sp>
        <p:nvSpPr>
          <p:cNvPr id="373762" name="内容占位符 2"/>
          <p:cNvSpPr>
            <a:spLocks noGrp="1"/>
          </p:cNvSpPr>
          <p:nvPr>
            <p:ph idx="4294967295"/>
          </p:nvPr>
        </p:nvSpPr>
        <p:spPr>
          <a:xfrm>
            <a:off x="428596" y="1429536"/>
            <a:ext cx="5572164" cy="3286148"/>
          </a:xfrm>
        </p:spPr>
        <p:txBody>
          <a:bodyPr/>
          <a:lstStyle/>
          <a:p>
            <a:pPr marL="268288" indent="-268288" eaLnBrk="0" hangingPunct="0">
              <a:spcBef>
                <a:spcPts val="600"/>
              </a:spcBef>
              <a:spcAft>
                <a:spcPts val="600"/>
              </a:spcAft>
              <a:buFont typeface="Arial" pitchFamily="34" charset="0"/>
              <a:buChar char="•"/>
            </a:pPr>
            <a:r>
              <a:rPr lang="zh-CN" altLang="en-US" sz="2000" kern="1200" dirty="0" smtClean="0">
                <a:solidFill>
                  <a:srgbClr val="C00000"/>
                </a:solidFill>
                <a:latin typeface="Times New Roman" pitchFamily="18" charset="0"/>
                <a:cs typeface="Times New Roman" pitchFamily="18" charset="0"/>
              </a:rPr>
              <a:t>内部网关协议</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IGP</a:t>
            </a:r>
            <a:r>
              <a:rPr lang="zh-CN" altLang="en-US" sz="2000" kern="1200" dirty="0" smtClean="0">
                <a:solidFill>
                  <a:srgbClr val="1A3868"/>
                </a:solidFill>
                <a:latin typeface="Times New Roman" pitchFamily="18" charset="0"/>
                <a:cs typeface="Times New Roman" pitchFamily="18" charset="0"/>
              </a:rPr>
              <a:t>）：在一个自治系统内部使用的路由选择</a:t>
            </a:r>
            <a:r>
              <a:rPr lang="zh-CN" altLang="en-US" sz="2000" kern="1200" dirty="0" smtClean="0">
                <a:solidFill>
                  <a:srgbClr val="1A3868"/>
                </a:solidFill>
                <a:latin typeface="Times New Roman" pitchFamily="18" charset="0"/>
                <a:cs typeface="Times New Roman" pitchFamily="18" charset="0"/>
              </a:rPr>
              <a:t>协议。</a:t>
            </a:r>
            <a:endParaRPr lang="zh-CN" altLang="en-US" sz="2000" kern="1200" dirty="0" smtClean="0">
              <a:solidFill>
                <a:srgbClr val="1A3868"/>
              </a:solidFill>
              <a:latin typeface="Times New Roman" pitchFamily="18" charset="0"/>
              <a:cs typeface="Times New Roman" pitchFamily="18" charset="0"/>
            </a:endParaRPr>
          </a:p>
          <a:p>
            <a:pPr marL="539750" lvl="2" indent="-269875" eaLnBrk="0" hangingPunct="0">
              <a:spcBef>
                <a:spcPts val="600"/>
              </a:spcBef>
              <a:spcAft>
                <a:spcPts val="600"/>
              </a:spcAft>
              <a:buFont typeface="Times New Roman" pitchFamily="18" charset="0"/>
              <a:buChar char="−"/>
            </a:pPr>
            <a:r>
              <a:rPr lang="zh-CN" altLang="en-US" kern="1200" dirty="0" smtClean="0">
                <a:solidFill>
                  <a:srgbClr val="C00000"/>
                </a:solidFill>
                <a:latin typeface="Times New Roman" pitchFamily="18" charset="0"/>
                <a:cs typeface="Times New Roman" pitchFamily="18" charset="0"/>
              </a:rPr>
              <a:t>路由信息协议</a:t>
            </a:r>
            <a:r>
              <a:rPr lang="zh-CN" altLang="en-US" kern="1200" dirty="0" smtClean="0">
                <a:solidFill>
                  <a:srgbClr val="1A3868"/>
                </a:solidFill>
                <a:latin typeface="Times New Roman" pitchFamily="18" charset="0"/>
                <a:cs typeface="Times New Roman" pitchFamily="18" charset="0"/>
              </a:rPr>
              <a:t>（</a:t>
            </a:r>
            <a:r>
              <a:rPr lang="en-US" altLang="zh-CN" kern="1200" dirty="0" smtClean="0">
                <a:solidFill>
                  <a:srgbClr val="1A3868"/>
                </a:solidFill>
                <a:latin typeface="Times New Roman" pitchFamily="18" charset="0"/>
                <a:cs typeface="Times New Roman" pitchFamily="18" charset="0"/>
              </a:rPr>
              <a:t>RIP</a:t>
            </a:r>
            <a:r>
              <a:rPr lang="zh-CN" altLang="en-US" kern="1200" dirty="0" smtClean="0">
                <a:solidFill>
                  <a:srgbClr val="1A3868"/>
                </a:solidFill>
                <a:latin typeface="Times New Roman" pitchFamily="18" charset="0"/>
                <a:cs typeface="Times New Roman" pitchFamily="18" charset="0"/>
              </a:rPr>
              <a:t>）</a:t>
            </a:r>
            <a:endParaRPr lang="en-US" altLang="zh-CN" kern="1200" dirty="0" smtClean="0">
              <a:solidFill>
                <a:srgbClr val="1A3868"/>
              </a:solidFill>
              <a:latin typeface="Times New Roman" pitchFamily="18" charset="0"/>
              <a:cs typeface="Times New Roman" pitchFamily="18" charset="0"/>
            </a:endParaRPr>
          </a:p>
          <a:p>
            <a:pPr marL="539750" lvl="2" indent="-269875" eaLnBrk="0" hangingPunct="0">
              <a:spcBef>
                <a:spcPts val="600"/>
              </a:spcBef>
              <a:spcAft>
                <a:spcPts val="600"/>
              </a:spcAft>
              <a:buFont typeface="Times New Roman" pitchFamily="18" charset="0"/>
              <a:buChar char="−"/>
            </a:pPr>
            <a:r>
              <a:rPr lang="zh-CN" altLang="en-US" kern="1200" dirty="0" smtClean="0">
                <a:solidFill>
                  <a:srgbClr val="C00000"/>
                </a:solidFill>
                <a:latin typeface="Times New Roman" pitchFamily="18" charset="0"/>
                <a:cs typeface="Times New Roman" pitchFamily="18" charset="0"/>
              </a:rPr>
              <a:t>开放最短路径优先</a:t>
            </a:r>
            <a:r>
              <a:rPr lang="zh-CN" altLang="en-US" kern="1200" dirty="0" smtClean="0">
                <a:solidFill>
                  <a:srgbClr val="1A3868"/>
                </a:solidFill>
                <a:latin typeface="Times New Roman" pitchFamily="18" charset="0"/>
                <a:cs typeface="Times New Roman" pitchFamily="18" charset="0"/>
              </a:rPr>
              <a:t>（</a:t>
            </a:r>
            <a:r>
              <a:rPr lang="en-US" altLang="zh-CN" kern="1200" dirty="0" smtClean="0">
                <a:solidFill>
                  <a:srgbClr val="1A3868"/>
                </a:solidFill>
                <a:latin typeface="Times New Roman" pitchFamily="18" charset="0"/>
                <a:cs typeface="Times New Roman" pitchFamily="18" charset="0"/>
              </a:rPr>
              <a:t>OSPF</a:t>
            </a:r>
            <a:r>
              <a:rPr lang="zh-CN" altLang="en-US" kern="1200" dirty="0" smtClean="0">
                <a:solidFill>
                  <a:srgbClr val="1A3868"/>
                </a:solidFill>
                <a:latin typeface="Times New Roman" pitchFamily="18" charset="0"/>
                <a:cs typeface="Times New Roman" pitchFamily="18" charset="0"/>
              </a:rPr>
              <a:t>）协议</a:t>
            </a:r>
          </a:p>
          <a:p>
            <a:pPr marL="268288" indent="-268288" eaLnBrk="0" hangingPunct="0">
              <a:spcBef>
                <a:spcPts val="1200"/>
              </a:spcBef>
              <a:spcAft>
                <a:spcPts val="600"/>
              </a:spcAft>
              <a:buFont typeface="Arial" pitchFamily="34" charset="0"/>
              <a:buChar char="•"/>
            </a:pPr>
            <a:r>
              <a:rPr lang="zh-CN" altLang="en-US" sz="2000" kern="1200" dirty="0" smtClean="0">
                <a:solidFill>
                  <a:srgbClr val="C00000"/>
                </a:solidFill>
                <a:latin typeface="Times New Roman" pitchFamily="18" charset="0"/>
                <a:cs typeface="Times New Roman" pitchFamily="18" charset="0"/>
              </a:rPr>
              <a:t>外部网关协议</a:t>
            </a:r>
            <a:r>
              <a:rPr lang="zh-CN" altLang="en-US" sz="2000" kern="1200" dirty="0" smtClean="0">
                <a:solidFill>
                  <a:srgbClr val="1A3868"/>
                </a:solidFill>
                <a:latin typeface="Times New Roman" pitchFamily="18" charset="0"/>
                <a:cs typeface="Times New Roman" pitchFamily="18" charset="0"/>
              </a:rPr>
              <a:t>（</a:t>
            </a:r>
            <a:r>
              <a:rPr lang="en-US" altLang="zh-CN" sz="2000" kern="1200" dirty="0" smtClean="0">
                <a:solidFill>
                  <a:srgbClr val="1A3868"/>
                </a:solidFill>
                <a:latin typeface="Times New Roman" pitchFamily="18" charset="0"/>
                <a:cs typeface="Times New Roman" pitchFamily="18" charset="0"/>
              </a:rPr>
              <a:t>EGP</a:t>
            </a:r>
            <a:r>
              <a:rPr lang="zh-CN" altLang="en-US" sz="2000" kern="1200" dirty="0" smtClean="0">
                <a:solidFill>
                  <a:srgbClr val="1A3868"/>
                </a:solidFill>
                <a:latin typeface="Times New Roman" pitchFamily="18" charset="0"/>
                <a:cs typeface="Times New Roman" pitchFamily="18" charset="0"/>
              </a:rPr>
              <a:t>）：在连接不同自治系统之间的路由器之间使用，以交换路由信息。</a:t>
            </a:r>
          </a:p>
          <a:p>
            <a:pPr marL="539750" lvl="2" indent="-269875" eaLnBrk="0" hangingPunct="0">
              <a:spcBef>
                <a:spcPts val="600"/>
              </a:spcBef>
              <a:spcAft>
                <a:spcPts val="600"/>
              </a:spcAft>
              <a:buFont typeface="Times New Roman" pitchFamily="18" charset="0"/>
              <a:buChar char="−"/>
            </a:pPr>
            <a:r>
              <a:rPr lang="zh-CN" altLang="en-US" kern="1200" dirty="0" smtClean="0">
                <a:solidFill>
                  <a:srgbClr val="C00000"/>
                </a:solidFill>
                <a:latin typeface="Times New Roman" pitchFamily="18" charset="0"/>
                <a:cs typeface="Times New Roman" pitchFamily="18" charset="0"/>
              </a:rPr>
              <a:t>边界网关协议</a:t>
            </a:r>
            <a:r>
              <a:rPr lang="zh-CN" altLang="en-US" kern="1200" dirty="0" smtClean="0">
                <a:solidFill>
                  <a:srgbClr val="1A3868"/>
                </a:solidFill>
                <a:latin typeface="Times New Roman" pitchFamily="18" charset="0"/>
                <a:cs typeface="Times New Roman" pitchFamily="18" charset="0"/>
              </a:rPr>
              <a:t>（</a:t>
            </a:r>
            <a:r>
              <a:rPr lang="en-US" altLang="zh-CN" kern="1200" dirty="0" smtClean="0">
                <a:solidFill>
                  <a:srgbClr val="1A3868"/>
                </a:solidFill>
                <a:latin typeface="Times New Roman" pitchFamily="18" charset="0"/>
                <a:cs typeface="Times New Roman" pitchFamily="18" charset="0"/>
              </a:rPr>
              <a:t>BGP</a:t>
            </a:r>
            <a:r>
              <a:rPr lang="zh-CN" altLang="en-US" kern="1200" dirty="0" smtClean="0">
                <a:solidFill>
                  <a:srgbClr val="1A3868"/>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3762">
                                            <p:txEl>
                                              <p:pRg st="1" end="1"/>
                                            </p:txEl>
                                          </p:spTgt>
                                        </p:tgtEl>
                                        <p:attrNameLst>
                                          <p:attrName>style.visibility</p:attrName>
                                        </p:attrNameLst>
                                      </p:cBhvr>
                                      <p:to>
                                        <p:strVal val="visible"/>
                                      </p:to>
                                    </p:set>
                                    <p:animEffect transition="in" filter="blinds(horizontal)">
                                      <p:cBhvr>
                                        <p:cTn id="7" dur="500"/>
                                        <p:tgtEl>
                                          <p:spTgt spid="37376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3762">
                                            <p:txEl>
                                              <p:pRg st="2" end="2"/>
                                            </p:txEl>
                                          </p:spTgt>
                                        </p:tgtEl>
                                        <p:attrNameLst>
                                          <p:attrName>style.visibility</p:attrName>
                                        </p:attrNameLst>
                                      </p:cBhvr>
                                      <p:to>
                                        <p:strVal val="visible"/>
                                      </p:to>
                                    </p:set>
                                    <p:animEffect transition="in" filter="blinds(horizontal)">
                                      <p:cBhvr>
                                        <p:cTn id="10" dur="500"/>
                                        <p:tgtEl>
                                          <p:spTgt spid="37376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73762">
                                            <p:txEl>
                                              <p:pRg st="4" end="4"/>
                                            </p:txEl>
                                          </p:spTgt>
                                        </p:tgtEl>
                                        <p:attrNameLst>
                                          <p:attrName>style.visibility</p:attrName>
                                        </p:attrNameLst>
                                      </p:cBhvr>
                                      <p:to>
                                        <p:strVal val="visible"/>
                                      </p:to>
                                    </p:set>
                                    <p:animEffect transition="in" filter="blinds(horizontal)">
                                      <p:cBhvr>
                                        <p:cTn id="15" dur="500"/>
                                        <p:tgtEl>
                                          <p:spTgt spid="3737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标题 1"/>
          <p:cNvSpPr>
            <a:spLocks noGrp="1"/>
          </p:cNvSpPr>
          <p:nvPr>
            <p:ph type="title" idx="4294967295"/>
          </p:nvPr>
        </p:nvSpPr>
        <p:spPr>
          <a:xfrm>
            <a:off x="285752" y="726274"/>
            <a:ext cx="6429388" cy="774700"/>
          </a:xfrm>
        </p:spPr>
        <p:txBody>
          <a:bodyPr/>
          <a:lstStyle/>
          <a:p>
            <a:pPr algn="l"/>
            <a:r>
              <a:rPr lang="zh-CN" altLang="en-US" sz="2400" dirty="0" smtClean="0">
                <a:solidFill>
                  <a:srgbClr val="007D7A"/>
                </a:solidFill>
                <a:latin typeface="Times New Roman" pitchFamily="18" charset="0"/>
                <a:ea typeface="+mn-ea"/>
                <a:cs typeface="Times New Roman" pitchFamily="18" charset="0"/>
              </a:rPr>
              <a:t>自治系统与</a:t>
            </a:r>
            <a:r>
              <a:rPr lang="en-US" altLang="zh-CN" sz="2400" dirty="0" smtClean="0">
                <a:solidFill>
                  <a:srgbClr val="007D7A"/>
                </a:solidFill>
                <a:latin typeface="Times New Roman" pitchFamily="18" charset="0"/>
                <a:ea typeface="+mn-ea"/>
                <a:cs typeface="Times New Roman" pitchFamily="18" charset="0"/>
              </a:rPr>
              <a:t>IGP</a:t>
            </a:r>
            <a:r>
              <a:rPr lang="zh-CN" altLang="en-US" sz="2400" dirty="0" smtClean="0">
                <a:solidFill>
                  <a:srgbClr val="007D7A"/>
                </a:solidFill>
                <a:latin typeface="Times New Roman" pitchFamily="18" charset="0"/>
                <a:ea typeface="+mn-ea"/>
                <a:cs typeface="Times New Roman" pitchFamily="18" charset="0"/>
              </a:rPr>
              <a:t>、</a:t>
            </a:r>
            <a:r>
              <a:rPr lang="en-US" altLang="zh-CN" sz="2400" dirty="0" smtClean="0">
                <a:solidFill>
                  <a:srgbClr val="007D7A"/>
                </a:solidFill>
                <a:latin typeface="Times New Roman" pitchFamily="18" charset="0"/>
                <a:ea typeface="+mn-ea"/>
                <a:cs typeface="Times New Roman" pitchFamily="18" charset="0"/>
              </a:rPr>
              <a:t>EGP</a:t>
            </a:r>
            <a:r>
              <a:rPr lang="zh-CN" altLang="en-US" sz="2400" dirty="0" smtClean="0">
                <a:solidFill>
                  <a:srgbClr val="007D7A"/>
                </a:solidFill>
                <a:latin typeface="Times New Roman" pitchFamily="18" charset="0"/>
                <a:ea typeface="+mn-ea"/>
                <a:cs typeface="Times New Roman" pitchFamily="18" charset="0"/>
              </a:rPr>
              <a:t>之间的关系示意图</a:t>
            </a:r>
          </a:p>
        </p:txBody>
      </p:sp>
      <p:pic>
        <p:nvPicPr>
          <p:cNvPr id="374787" name="Picture 5"/>
          <p:cNvPicPr>
            <a:picLocks noChangeAspect="1" noChangeArrowheads="1"/>
          </p:cNvPicPr>
          <p:nvPr/>
        </p:nvPicPr>
        <p:blipFill>
          <a:blip r:embed="rId3" cstate="print"/>
          <a:srcRect/>
          <a:stretch>
            <a:fillRect/>
          </a:stretch>
        </p:blipFill>
        <p:spPr bwMode="auto">
          <a:xfrm>
            <a:off x="428596" y="1695745"/>
            <a:ext cx="5500726" cy="273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标题 1"/>
          <p:cNvSpPr>
            <a:spLocks noGrp="1"/>
          </p:cNvSpPr>
          <p:nvPr>
            <p:ph type="title" idx="4294967295"/>
          </p:nvPr>
        </p:nvSpPr>
        <p:spPr>
          <a:xfrm>
            <a:off x="428641" y="761198"/>
            <a:ext cx="6429375" cy="668338"/>
          </a:xfrm>
        </p:spPr>
        <p:txBody>
          <a:bodyPr/>
          <a:lstStyle/>
          <a:p>
            <a:pPr algn="l"/>
            <a:r>
              <a:rPr lang="zh-CN" altLang="en-US" sz="2400" dirty="0" smtClean="0">
                <a:solidFill>
                  <a:srgbClr val="007D7A"/>
                </a:solidFill>
                <a:latin typeface="Times New Roman" pitchFamily="18" charset="0"/>
                <a:ea typeface="+mn-ea"/>
                <a:cs typeface="Times New Roman" pitchFamily="18" charset="0"/>
              </a:rPr>
              <a:t>二、路由信息协议</a:t>
            </a:r>
            <a:r>
              <a:rPr lang="en-US" altLang="zh-CN" sz="2400" dirty="0" smtClean="0">
                <a:solidFill>
                  <a:srgbClr val="007D7A"/>
                </a:solidFill>
                <a:latin typeface="Times New Roman" pitchFamily="18" charset="0"/>
                <a:ea typeface="+mn-ea"/>
                <a:cs typeface="Times New Roman" pitchFamily="18" charset="0"/>
              </a:rPr>
              <a:t>RIP</a:t>
            </a:r>
            <a:endParaRPr lang="zh-CN" altLang="en-US" sz="2400" dirty="0" smtClean="0">
              <a:solidFill>
                <a:srgbClr val="007D7A"/>
              </a:solidFill>
              <a:latin typeface="Times New Roman" pitchFamily="18" charset="0"/>
              <a:ea typeface="+mn-ea"/>
              <a:cs typeface="Times New Roman" pitchFamily="18" charset="0"/>
            </a:endParaRPr>
          </a:p>
        </p:txBody>
      </p:sp>
      <p:sp>
        <p:nvSpPr>
          <p:cNvPr id="375810" name="内容占位符 2"/>
          <p:cNvSpPr>
            <a:spLocks noGrp="1"/>
          </p:cNvSpPr>
          <p:nvPr>
            <p:ph idx="4294967295"/>
          </p:nvPr>
        </p:nvSpPr>
        <p:spPr>
          <a:xfrm>
            <a:off x="442938" y="1429536"/>
            <a:ext cx="5629260" cy="3556000"/>
          </a:xfrm>
        </p:spPr>
        <p:txBody>
          <a:bodyPr/>
          <a:lstStyle/>
          <a:p>
            <a:pPr marL="269875" lvl="1" indent="-269875">
              <a:lnSpc>
                <a:spcPct val="120000"/>
              </a:lnSpc>
              <a:spcAft>
                <a:spcPts val="600"/>
              </a:spcAft>
              <a:buFontTx/>
              <a:buChar char="•"/>
            </a:pPr>
            <a:r>
              <a:rPr lang="zh-CN" altLang="en-US" sz="2000" kern="1200" dirty="0" smtClean="0">
                <a:solidFill>
                  <a:srgbClr val="1A3868"/>
                </a:solidFill>
                <a:latin typeface="Times New Roman" pitchFamily="18" charset="0"/>
                <a:cs typeface="Times New Roman" pitchFamily="18" charset="0"/>
              </a:rPr>
              <a:t>路由信息协议基于</a:t>
            </a:r>
            <a:r>
              <a:rPr lang="zh-CN" altLang="en-US" sz="2000" kern="1200" dirty="0" smtClean="0">
                <a:solidFill>
                  <a:srgbClr val="C00000"/>
                </a:solidFill>
                <a:latin typeface="Times New Roman" pitchFamily="18" charset="0"/>
                <a:cs typeface="Times New Roman" pitchFamily="18" charset="0"/>
              </a:rPr>
              <a:t>向量</a:t>
            </a:r>
            <a:r>
              <a:rPr lang="en-US" altLang="zh-CN" sz="2000" kern="1200" dirty="0" smtClean="0">
                <a:solidFill>
                  <a:srgbClr val="C00000"/>
                </a:solidFill>
                <a:latin typeface="Times New Roman" pitchFamily="18" charset="0"/>
                <a:cs typeface="Times New Roman" pitchFamily="18" charset="0"/>
              </a:rPr>
              <a:t>-</a:t>
            </a:r>
            <a:r>
              <a:rPr lang="zh-CN" altLang="en-US" sz="2000" kern="1200" dirty="0" smtClean="0">
                <a:solidFill>
                  <a:srgbClr val="C00000"/>
                </a:solidFill>
                <a:latin typeface="Times New Roman" pitchFamily="18" charset="0"/>
                <a:cs typeface="Times New Roman" pitchFamily="18" charset="0"/>
              </a:rPr>
              <a:t>距离</a:t>
            </a:r>
            <a:r>
              <a:rPr lang="en-US" altLang="zh-CN" sz="2000" i="1" kern="1200" dirty="0" smtClean="0">
                <a:solidFill>
                  <a:srgbClr val="C00000"/>
                </a:solidFill>
                <a:latin typeface="Times New Roman" pitchFamily="18" charset="0"/>
                <a:cs typeface="Times New Roman" pitchFamily="18" charset="0"/>
              </a:rPr>
              <a:t>(V-D) </a:t>
            </a:r>
            <a:r>
              <a:rPr lang="zh-CN" altLang="en-US" sz="2000" kern="1200" dirty="0" smtClean="0">
                <a:solidFill>
                  <a:srgbClr val="C00000"/>
                </a:solidFill>
                <a:latin typeface="Times New Roman" pitchFamily="18" charset="0"/>
                <a:cs typeface="Times New Roman" pitchFamily="18" charset="0"/>
              </a:rPr>
              <a:t>路由选择算法</a:t>
            </a:r>
            <a:r>
              <a:rPr lang="zh-CN" altLang="en-US" sz="2000"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要求路由器周期性地通知相邻路由器最新的路由</a:t>
            </a:r>
            <a:r>
              <a:rPr lang="zh-CN" altLang="en-US" kern="1200" dirty="0" smtClean="0">
                <a:solidFill>
                  <a:srgbClr val="1A3868"/>
                </a:solidFill>
                <a:latin typeface="Times New Roman" pitchFamily="18" charset="0"/>
                <a:cs typeface="Times New Roman" pitchFamily="18" charset="0"/>
              </a:rPr>
              <a:t>信息。</a:t>
            </a:r>
            <a:endParaRPr lang="en-US" altLang="zh-CN" kern="1200" dirty="0" smtClean="0">
              <a:solidFill>
                <a:srgbClr val="1A3868"/>
              </a:solidFill>
              <a:latin typeface="Times New Roman" pitchFamily="18" charset="0"/>
              <a:cs typeface="Times New Roman" pitchFamily="18" charset="0"/>
            </a:endParaRPr>
          </a:p>
          <a:p>
            <a:pPr marL="539750" lvl="1" indent="-269875">
              <a:lnSpc>
                <a:spcPct val="120000"/>
              </a:lnSpc>
              <a:spcAft>
                <a:spcPts val="600"/>
              </a:spcAft>
            </a:pPr>
            <a:r>
              <a:rPr lang="zh-CN" altLang="en-US" kern="1200" dirty="0" smtClean="0">
                <a:solidFill>
                  <a:srgbClr val="1A3868"/>
                </a:solidFill>
                <a:latin typeface="Times New Roman" pitchFamily="18" charset="0"/>
                <a:cs typeface="Times New Roman" pitchFamily="18" charset="0"/>
              </a:rPr>
              <a:t>路由刷新报文的主要内容是</a:t>
            </a:r>
            <a:r>
              <a:rPr lang="en-US" altLang="zh-CN" i="1" kern="1200" dirty="0" smtClean="0">
                <a:solidFill>
                  <a:srgbClr val="C00000"/>
                </a:solidFill>
                <a:latin typeface="Times New Roman" pitchFamily="18" charset="0"/>
                <a:cs typeface="Times New Roman" pitchFamily="18" charset="0"/>
              </a:rPr>
              <a:t>(V,D)</a:t>
            </a:r>
            <a:r>
              <a:rPr lang="zh-CN" altLang="en-US" i="1" kern="1200" dirty="0" smtClean="0">
                <a:solidFill>
                  <a:srgbClr val="C00000"/>
                </a:solidFill>
                <a:latin typeface="Times New Roman" pitchFamily="18" charset="0"/>
                <a:cs typeface="Times New Roman" pitchFamily="18" charset="0"/>
              </a:rPr>
              <a:t> </a:t>
            </a:r>
            <a:r>
              <a:rPr lang="zh-CN" altLang="en-US" kern="1200" dirty="0" smtClean="0">
                <a:solidFill>
                  <a:srgbClr val="C00000"/>
                </a:solidFill>
                <a:latin typeface="Times New Roman" pitchFamily="18" charset="0"/>
                <a:cs typeface="Times New Roman" pitchFamily="18" charset="0"/>
              </a:rPr>
              <a:t>表</a:t>
            </a:r>
            <a:r>
              <a:rPr lang="zh-CN" altLang="en-US" kern="1200" dirty="0" smtClean="0">
                <a:solidFill>
                  <a:srgbClr val="1A3868"/>
                </a:solidFill>
                <a:latin typeface="Times New Roman" pitchFamily="18" charset="0"/>
                <a:cs typeface="Times New Roman" pitchFamily="18" charset="0"/>
              </a:rPr>
              <a:t>；</a:t>
            </a:r>
            <a:r>
              <a:rPr lang="en-US" altLang="zh-CN" kern="1200" dirty="0" smtClean="0">
                <a:solidFill>
                  <a:srgbClr val="1A3868"/>
                </a:solidFill>
                <a:latin typeface="Times New Roman" pitchFamily="18" charset="0"/>
                <a:cs typeface="Times New Roman" pitchFamily="18" charset="0"/>
              </a:rPr>
              <a:t>V(Vector) </a:t>
            </a:r>
            <a:r>
              <a:rPr lang="zh-CN" altLang="en-US" kern="1200" dirty="0" smtClean="0">
                <a:solidFill>
                  <a:srgbClr val="1A3868"/>
                </a:solidFill>
                <a:latin typeface="Times New Roman" pitchFamily="18" charset="0"/>
                <a:cs typeface="Times New Roman" pitchFamily="18" charset="0"/>
              </a:rPr>
              <a:t>表示该路由器可以到达的目的网络或目的主机；</a:t>
            </a:r>
            <a:r>
              <a:rPr lang="en-US" altLang="zh-CN" kern="1200" dirty="0" smtClean="0">
                <a:solidFill>
                  <a:srgbClr val="1A3868"/>
                </a:solidFill>
                <a:latin typeface="Times New Roman" pitchFamily="18" charset="0"/>
                <a:cs typeface="Times New Roman" pitchFamily="18" charset="0"/>
              </a:rPr>
              <a:t>D(Distance) </a:t>
            </a:r>
            <a:r>
              <a:rPr lang="zh-CN" altLang="en-US" kern="1200" dirty="0" smtClean="0">
                <a:solidFill>
                  <a:srgbClr val="1A3868"/>
                </a:solidFill>
                <a:latin typeface="Times New Roman" pitchFamily="18" charset="0"/>
                <a:cs typeface="Times New Roman" pitchFamily="18" charset="0"/>
              </a:rPr>
              <a:t>表示需要的跳数；</a:t>
            </a:r>
            <a:endParaRPr lang="en-US" altLang="zh-CN" kern="1200" dirty="0" smtClean="0">
              <a:solidFill>
                <a:srgbClr val="1A3868"/>
              </a:solidFill>
              <a:latin typeface="Times New Roman" pitchFamily="18" charset="0"/>
              <a:cs typeface="Times New Roman" pitchFamily="18" charset="0"/>
            </a:endParaRPr>
          </a:p>
          <a:p>
            <a:pPr marL="539750" lvl="1" indent="-269875">
              <a:lnSpc>
                <a:spcPct val="120000"/>
              </a:lnSpc>
              <a:spcAft>
                <a:spcPts val="600"/>
              </a:spcAft>
            </a:pPr>
            <a:r>
              <a:rPr lang="zh-CN" altLang="en-US" kern="1200" dirty="0" smtClean="0">
                <a:solidFill>
                  <a:srgbClr val="1A3868"/>
                </a:solidFill>
                <a:latin typeface="Times New Roman" pitchFamily="18" charset="0"/>
                <a:cs typeface="Times New Roman" pitchFamily="18" charset="0"/>
              </a:rPr>
              <a:t>路由器接收到相邻路由器</a:t>
            </a:r>
            <a:r>
              <a:rPr lang="en-US" altLang="zh-CN" i="1" kern="1200" dirty="0" smtClean="0">
                <a:solidFill>
                  <a:srgbClr val="1A3868"/>
                </a:solidFill>
                <a:latin typeface="Times New Roman" pitchFamily="18" charset="0"/>
                <a:cs typeface="Times New Roman" pitchFamily="18" charset="0"/>
              </a:rPr>
              <a:t>(V,D)</a:t>
            </a:r>
            <a:r>
              <a:rPr lang="zh-CN" altLang="en-US" kern="1200" dirty="0" smtClean="0">
                <a:solidFill>
                  <a:srgbClr val="1A3868"/>
                </a:solidFill>
                <a:latin typeface="Times New Roman" pitchFamily="18" charset="0"/>
                <a:cs typeface="Times New Roman" pitchFamily="18" charset="0"/>
              </a:rPr>
              <a:t>报文后，按照</a:t>
            </a:r>
            <a:r>
              <a:rPr lang="zh-CN" altLang="en-US" kern="1200" dirty="0" smtClean="0">
                <a:solidFill>
                  <a:srgbClr val="C00000"/>
                </a:solidFill>
                <a:latin typeface="Times New Roman" pitchFamily="18" charset="0"/>
                <a:cs typeface="Times New Roman" pitchFamily="18" charset="0"/>
              </a:rPr>
              <a:t>最短路径原则</a:t>
            </a:r>
            <a:r>
              <a:rPr lang="zh-CN" altLang="en-US" kern="1200" dirty="0" smtClean="0">
                <a:solidFill>
                  <a:srgbClr val="1A3868"/>
                </a:solidFill>
                <a:latin typeface="Times New Roman" pitchFamily="18" charset="0"/>
                <a:cs typeface="Times New Roman" pitchFamily="18" charset="0"/>
              </a:rPr>
              <a:t>对各自的路由表进行刷新。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标题 1"/>
          <p:cNvSpPr>
            <a:spLocks noGrp="1"/>
          </p:cNvSpPr>
          <p:nvPr>
            <p:ph type="title" idx="4294967295"/>
          </p:nvPr>
        </p:nvSpPr>
        <p:spPr>
          <a:xfrm>
            <a:off x="357158" y="715156"/>
            <a:ext cx="5572164" cy="714380"/>
          </a:xfrm>
        </p:spPr>
        <p:txBody>
          <a:bodyPr/>
          <a:lstStyle/>
          <a:p>
            <a:pPr algn="l">
              <a:lnSpc>
                <a:spcPct val="120000"/>
              </a:lnSpc>
              <a:spcBef>
                <a:spcPct val="10000"/>
              </a:spcBef>
            </a:pPr>
            <a:r>
              <a:rPr lang="zh-CN" altLang="en-US" sz="2400" dirty="0" smtClean="0">
                <a:solidFill>
                  <a:srgbClr val="007D7A"/>
                </a:solidFill>
                <a:latin typeface="Times New Roman" pitchFamily="18" charset="0"/>
                <a:ea typeface="+mn-ea"/>
                <a:cs typeface="Times New Roman" pitchFamily="18" charset="0"/>
              </a:rPr>
              <a:t>向量</a:t>
            </a:r>
            <a:r>
              <a:rPr lang="en-US" altLang="zh-CN" sz="2400" dirty="0" smtClean="0">
                <a:solidFill>
                  <a:srgbClr val="007D7A"/>
                </a:solidFill>
                <a:latin typeface="Times New Roman" pitchFamily="18" charset="0"/>
                <a:ea typeface="+mn-ea"/>
                <a:cs typeface="Times New Roman" pitchFamily="18" charset="0"/>
              </a:rPr>
              <a:t>-</a:t>
            </a:r>
            <a:r>
              <a:rPr lang="zh-CN" altLang="en-US" sz="2400" dirty="0" smtClean="0">
                <a:solidFill>
                  <a:srgbClr val="007D7A"/>
                </a:solidFill>
                <a:latin typeface="Times New Roman" pitchFamily="18" charset="0"/>
                <a:ea typeface="+mn-ea"/>
                <a:cs typeface="Times New Roman" pitchFamily="18" charset="0"/>
              </a:rPr>
              <a:t>距离路由选择算法信息更新过程</a:t>
            </a:r>
            <a:endParaRPr lang="zh-CN" altLang="en-US" sz="2400" b="0" kern="1200" dirty="0" smtClean="0">
              <a:solidFill>
                <a:srgbClr val="1A3868"/>
              </a:solidFill>
              <a:latin typeface="Times New Roman" pitchFamily="18" charset="0"/>
              <a:ea typeface="+mn-ea"/>
              <a:cs typeface="Times New Roman" pitchFamily="18" charset="0"/>
            </a:endParaRPr>
          </a:p>
        </p:txBody>
      </p:sp>
      <p:sp>
        <p:nvSpPr>
          <p:cNvPr id="376838" name="AutoShape 6"/>
          <p:cNvSpPr>
            <a:spLocks/>
          </p:cNvSpPr>
          <p:nvPr/>
        </p:nvSpPr>
        <p:spPr bwMode="auto">
          <a:xfrm>
            <a:off x="4144512" y="1786726"/>
            <a:ext cx="1999124" cy="642942"/>
          </a:xfrm>
          <a:prstGeom prst="borderCallout2">
            <a:avLst>
              <a:gd name="adj1" fmla="val 14606"/>
              <a:gd name="adj2" fmla="val -3315"/>
              <a:gd name="adj3" fmla="val 14606"/>
              <a:gd name="adj4" fmla="val -3315"/>
              <a:gd name="adj5" fmla="val 192036"/>
              <a:gd name="adj6" fmla="val -11978"/>
            </a:avLst>
          </a:prstGeom>
          <a:solidFill>
            <a:srgbClr val="23647B"/>
          </a:solidFill>
          <a:ln w="9525">
            <a:solidFill>
              <a:schemeClr val="tx1"/>
            </a:solidFill>
            <a:miter lim="800000"/>
            <a:headEnd/>
            <a:tailEnd/>
          </a:ln>
        </p:spPr>
        <p:txBody>
          <a:bodyPr/>
          <a:lstStyle/>
          <a:p>
            <a:pPr algn="ctr" eaLnBrk="0" hangingPunct="0"/>
            <a:r>
              <a:rPr lang="en-US" altLang="zh-CN" sz="1800" b="0" u="none" dirty="0">
                <a:solidFill>
                  <a:srgbClr val="FFFF00"/>
                </a:solidFill>
              </a:rPr>
              <a:t>D</a:t>
            </a:r>
            <a:r>
              <a:rPr lang="zh-CN" altLang="en-US" sz="1800" b="0" u="none" dirty="0" smtClean="0">
                <a:solidFill>
                  <a:srgbClr val="FFFF00"/>
                </a:solidFill>
              </a:rPr>
              <a:t>值过大，修改</a:t>
            </a:r>
            <a:endParaRPr lang="en-US" altLang="zh-CN" sz="1800" b="0" u="none" dirty="0" smtClean="0">
              <a:solidFill>
                <a:srgbClr val="FFFF00"/>
              </a:solidFill>
            </a:endParaRPr>
          </a:p>
          <a:p>
            <a:pPr algn="ctr" eaLnBrk="0" hangingPunct="0"/>
            <a:r>
              <a:rPr lang="en-US" altLang="zh-CN" sz="1800" b="0" u="none" dirty="0" smtClean="0">
                <a:solidFill>
                  <a:srgbClr val="FFFF00"/>
                </a:solidFill>
              </a:rPr>
              <a:t>D</a:t>
            </a:r>
            <a:r>
              <a:rPr lang="zh-CN" altLang="en-US" sz="1800" b="0" u="none" dirty="0">
                <a:solidFill>
                  <a:srgbClr val="FFFF00"/>
                </a:solidFill>
              </a:rPr>
              <a:t>值，路由不变</a:t>
            </a:r>
          </a:p>
        </p:txBody>
      </p:sp>
      <p:sp>
        <p:nvSpPr>
          <p:cNvPr id="9" name="AutoShape 8"/>
          <p:cNvSpPr>
            <a:spLocks noChangeArrowheads="1"/>
          </p:cNvSpPr>
          <p:nvPr/>
        </p:nvSpPr>
        <p:spPr bwMode="auto">
          <a:xfrm>
            <a:off x="357158" y="4215618"/>
            <a:ext cx="1785950" cy="714380"/>
          </a:xfrm>
          <a:prstGeom prst="wedgeRoundRectCallout">
            <a:avLst>
              <a:gd name="adj1" fmla="val -9048"/>
              <a:gd name="adj2" fmla="val -83184"/>
              <a:gd name="adj3" fmla="val 16667"/>
            </a:avLst>
          </a:prstGeom>
          <a:solidFill>
            <a:srgbClr val="23647B"/>
          </a:solidFill>
          <a:ln w="9525">
            <a:solidFill>
              <a:schemeClr val="tx1"/>
            </a:solidFill>
            <a:miter lim="800000"/>
            <a:headEnd/>
            <a:tailEnd/>
          </a:ln>
        </p:spPr>
        <p:txBody>
          <a:bodyPr/>
          <a:lstStyle/>
          <a:p>
            <a:pPr algn="ctr" eaLnBrk="0" hangingPunct="0"/>
            <a:r>
              <a:rPr lang="en-US" altLang="zh-CN" sz="1800" b="0" u="none" dirty="0" smtClean="0">
                <a:solidFill>
                  <a:srgbClr val="FFFF00"/>
                </a:solidFill>
              </a:rPr>
              <a:t>R1</a:t>
            </a:r>
            <a:r>
              <a:rPr lang="zh-CN" altLang="en-US" sz="1800" b="0" u="none" dirty="0" smtClean="0">
                <a:solidFill>
                  <a:srgbClr val="FFFF00"/>
                </a:solidFill>
              </a:rPr>
              <a:t>接收到</a:t>
            </a:r>
            <a:r>
              <a:rPr lang="en-US" altLang="zh-CN" sz="1800" b="0" u="none" dirty="0" smtClean="0">
                <a:solidFill>
                  <a:srgbClr val="FFFF00"/>
                </a:solidFill>
              </a:rPr>
              <a:t>R2</a:t>
            </a:r>
            <a:r>
              <a:rPr lang="zh-CN" altLang="en-US" sz="1800" b="0" u="none" dirty="0" smtClean="0">
                <a:solidFill>
                  <a:srgbClr val="FFFF00"/>
                </a:solidFill>
              </a:rPr>
              <a:t>发送的</a:t>
            </a:r>
            <a:r>
              <a:rPr lang="en-US" altLang="zh-CN" sz="1800" b="0" u="none" dirty="0" smtClean="0">
                <a:solidFill>
                  <a:srgbClr val="FFFF00"/>
                </a:solidFill>
              </a:rPr>
              <a:t>(V,D)</a:t>
            </a:r>
            <a:r>
              <a:rPr lang="zh-CN" altLang="en-US" sz="1800" b="0" u="none" dirty="0" smtClean="0">
                <a:solidFill>
                  <a:srgbClr val="FFFF00"/>
                </a:solidFill>
              </a:rPr>
              <a:t>报文</a:t>
            </a:r>
            <a:endParaRPr lang="zh-CN" altLang="en-US" sz="2000" b="0" u="none" dirty="0">
              <a:solidFill>
                <a:srgbClr val="FFFF00"/>
              </a:solidFill>
              <a:latin typeface="Copperplate Gothic Bold"/>
              <a:ea typeface="华文行楷" pitchFamily="2" charset="-122"/>
            </a:endParaRPr>
          </a:p>
        </p:txBody>
      </p:sp>
      <p:grpSp>
        <p:nvGrpSpPr>
          <p:cNvPr id="762" name="组合 761"/>
          <p:cNvGrpSpPr/>
          <p:nvPr/>
        </p:nvGrpSpPr>
        <p:grpSpPr>
          <a:xfrm>
            <a:off x="428596" y="1568708"/>
            <a:ext cx="5572164" cy="3075538"/>
            <a:chOff x="71406" y="1711584"/>
            <a:chExt cx="6512147" cy="3075538"/>
          </a:xfrm>
        </p:grpSpPr>
        <p:grpSp>
          <p:nvGrpSpPr>
            <p:cNvPr id="1604" name="Group 580"/>
            <p:cNvGrpSpPr>
              <a:grpSpLocks/>
            </p:cNvGrpSpPr>
            <p:nvPr/>
          </p:nvGrpSpPr>
          <p:grpSpPr bwMode="auto">
            <a:xfrm>
              <a:off x="336709" y="2805923"/>
              <a:ext cx="3778250" cy="1968500"/>
              <a:chOff x="454" y="1303"/>
              <a:chExt cx="2380" cy="1240"/>
            </a:xfrm>
          </p:grpSpPr>
          <p:sp>
            <p:nvSpPr>
              <p:cNvPr id="1409" name="Rectangle 385"/>
              <p:cNvSpPr>
                <a:spLocks noChangeArrowheads="1"/>
              </p:cNvSpPr>
              <p:nvPr/>
            </p:nvSpPr>
            <p:spPr bwMode="auto">
              <a:xfrm>
                <a:off x="2190" y="2466"/>
                <a:ext cx="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10" name="Rectangle 386"/>
              <p:cNvSpPr>
                <a:spLocks noChangeArrowheads="1"/>
              </p:cNvSpPr>
              <p:nvPr/>
            </p:nvSpPr>
            <p:spPr bwMode="auto">
              <a:xfrm>
                <a:off x="2218" y="2466"/>
                <a:ext cx="78"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11" name="Rectangle 387"/>
              <p:cNvSpPr>
                <a:spLocks noChangeArrowheads="1"/>
              </p:cNvSpPr>
              <p:nvPr/>
            </p:nvSpPr>
            <p:spPr bwMode="auto">
              <a:xfrm>
                <a:off x="2260" y="2466"/>
                <a:ext cx="64" cy="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12" name="Freeform 388"/>
              <p:cNvSpPr>
                <a:spLocks/>
              </p:cNvSpPr>
              <p:nvPr/>
            </p:nvSpPr>
            <p:spPr bwMode="auto">
              <a:xfrm>
                <a:off x="1474" y="1564"/>
                <a:ext cx="170" cy="92"/>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3" name="Freeform 389"/>
              <p:cNvSpPr>
                <a:spLocks/>
              </p:cNvSpPr>
              <p:nvPr/>
            </p:nvSpPr>
            <p:spPr bwMode="auto">
              <a:xfrm>
                <a:off x="1474" y="1564"/>
                <a:ext cx="170" cy="92"/>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4" name="Rectangle 390"/>
              <p:cNvSpPr>
                <a:spLocks noChangeArrowheads="1"/>
              </p:cNvSpPr>
              <p:nvPr/>
            </p:nvSpPr>
            <p:spPr bwMode="auto">
              <a:xfrm>
                <a:off x="1644" y="1303"/>
                <a:ext cx="468" cy="12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5" name="Rectangle 391"/>
              <p:cNvSpPr>
                <a:spLocks noChangeArrowheads="1"/>
              </p:cNvSpPr>
              <p:nvPr/>
            </p:nvSpPr>
            <p:spPr bwMode="auto">
              <a:xfrm>
                <a:off x="1644" y="1303"/>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6" name="Rectangle 392"/>
              <p:cNvSpPr>
                <a:spLocks noChangeArrowheads="1"/>
              </p:cNvSpPr>
              <p:nvPr/>
            </p:nvSpPr>
            <p:spPr bwMode="auto">
              <a:xfrm>
                <a:off x="1708" y="1334"/>
                <a:ext cx="213"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目的网络</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17" name="Rectangle 393"/>
              <p:cNvSpPr>
                <a:spLocks noChangeArrowheads="1"/>
              </p:cNvSpPr>
              <p:nvPr/>
            </p:nvSpPr>
            <p:spPr bwMode="auto">
              <a:xfrm>
                <a:off x="2112" y="1303"/>
                <a:ext cx="297" cy="12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8" name="Rectangle 394"/>
              <p:cNvSpPr>
                <a:spLocks noChangeArrowheads="1"/>
              </p:cNvSpPr>
              <p:nvPr/>
            </p:nvSpPr>
            <p:spPr bwMode="auto">
              <a:xfrm>
                <a:off x="2112" y="1303"/>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9" name="Rectangle 395"/>
              <p:cNvSpPr>
                <a:spLocks noChangeArrowheads="1"/>
              </p:cNvSpPr>
              <p:nvPr/>
            </p:nvSpPr>
            <p:spPr bwMode="auto">
              <a:xfrm>
                <a:off x="2175" y="1334"/>
                <a:ext cx="128"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距离</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20" name="Rectangle 396"/>
              <p:cNvSpPr>
                <a:spLocks noChangeArrowheads="1"/>
              </p:cNvSpPr>
              <p:nvPr/>
            </p:nvSpPr>
            <p:spPr bwMode="auto">
              <a:xfrm>
                <a:off x="2409" y="1303"/>
                <a:ext cx="425" cy="12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1" name="Rectangle 397"/>
              <p:cNvSpPr>
                <a:spLocks noChangeArrowheads="1"/>
              </p:cNvSpPr>
              <p:nvPr/>
            </p:nvSpPr>
            <p:spPr bwMode="auto">
              <a:xfrm>
                <a:off x="2409" y="1303"/>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2" name="Rectangle 398"/>
              <p:cNvSpPr>
                <a:spLocks noChangeArrowheads="1"/>
              </p:cNvSpPr>
              <p:nvPr/>
            </p:nvSpPr>
            <p:spPr bwMode="auto">
              <a:xfrm>
                <a:off x="2537" y="1334"/>
                <a:ext cx="128"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路由</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23" name="Rectangle 399"/>
              <p:cNvSpPr>
                <a:spLocks noChangeArrowheads="1"/>
              </p:cNvSpPr>
              <p:nvPr/>
            </p:nvSpPr>
            <p:spPr bwMode="auto">
              <a:xfrm>
                <a:off x="1644" y="1426"/>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4" name="Rectangle 400"/>
              <p:cNvSpPr>
                <a:spLocks noChangeArrowheads="1"/>
              </p:cNvSpPr>
              <p:nvPr/>
            </p:nvSpPr>
            <p:spPr bwMode="auto">
              <a:xfrm>
                <a:off x="1644" y="1426"/>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5" name="Rectangle 401"/>
              <p:cNvSpPr>
                <a:spLocks noChangeArrowheads="1"/>
              </p:cNvSpPr>
              <p:nvPr/>
            </p:nvSpPr>
            <p:spPr bwMode="auto">
              <a:xfrm>
                <a:off x="1736" y="1452"/>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26" name="Rectangle 402"/>
              <p:cNvSpPr>
                <a:spLocks noChangeArrowheads="1"/>
              </p:cNvSpPr>
              <p:nvPr/>
            </p:nvSpPr>
            <p:spPr bwMode="auto">
              <a:xfrm>
                <a:off x="1821" y="1452"/>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27" name="Rectangle 403"/>
              <p:cNvSpPr>
                <a:spLocks noChangeArrowheads="1"/>
              </p:cNvSpPr>
              <p:nvPr/>
            </p:nvSpPr>
            <p:spPr bwMode="auto">
              <a:xfrm>
                <a:off x="1843"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28" name="Rectangle 404"/>
              <p:cNvSpPr>
                <a:spLocks noChangeArrowheads="1"/>
              </p:cNvSpPr>
              <p:nvPr/>
            </p:nvSpPr>
            <p:spPr bwMode="auto">
              <a:xfrm>
                <a:off x="1885" y="1452"/>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29" name="Rectangle 405"/>
              <p:cNvSpPr>
                <a:spLocks noChangeArrowheads="1"/>
              </p:cNvSpPr>
              <p:nvPr/>
            </p:nvSpPr>
            <p:spPr bwMode="auto">
              <a:xfrm>
                <a:off x="1906"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30" name="Rectangle 406"/>
              <p:cNvSpPr>
                <a:spLocks noChangeArrowheads="1"/>
              </p:cNvSpPr>
              <p:nvPr/>
            </p:nvSpPr>
            <p:spPr bwMode="auto">
              <a:xfrm>
                <a:off x="1949" y="1452"/>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31" name="Rectangle 407"/>
              <p:cNvSpPr>
                <a:spLocks noChangeArrowheads="1"/>
              </p:cNvSpPr>
              <p:nvPr/>
            </p:nvSpPr>
            <p:spPr bwMode="auto">
              <a:xfrm>
                <a:off x="1970"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32" name="Rectangle 408"/>
              <p:cNvSpPr>
                <a:spLocks noChangeArrowheads="1"/>
              </p:cNvSpPr>
              <p:nvPr/>
            </p:nvSpPr>
            <p:spPr bwMode="auto">
              <a:xfrm>
                <a:off x="2112" y="1426"/>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3" name="Rectangle 409"/>
              <p:cNvSpPr>
                <a:spLocks noChangeArrowheads="1"/>
              </p:cNvSpPr>
              <p:nvPr/>
            </p:nvSpPr>
            <p:spPr bwMode="auto">
              <a:xfrm>
                <a:off x="2112" y="1426"/>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4" name="Rectangle 410"/>
              <p:cNvSpPr>
                <a:spLocks noChangeArrowheads="1"/>
              </p:cNvSpPr>
              <p:nvPr/>
            </p:nvSpPr>
            <p:spPr bwMode="auto">
              <a:xfrm>
                <a:off x="2239"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35" name="Rectangle 411"/>
              <p:cNvSpPr>
                <a:spLocks noChangeArrowheads="1"/>
              </p:cNvSpPr>
              <p:nvPr/>
            </p:nvSpPr>
            <p:spPr bwMode="auto">
              <a:xfrm>
                <a:off x="2409" y="1426"/>
                <a:ext cx="425"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6" name="Rectangle 412"/>
              <p:cNvSpPr>
                <a:spLocks noChangeArrowheads="1"/>
              </p:cNvSpPr>
              <p:nvPr/>
            </p:nvSpPr>
            <p:spPr bwMode="auto">
              <a:xfrm>
                <a:off x="2409" y="1426"/>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7" name="Rectangle 413"/>
              <p:cNvSpPr>
                <a:spLocks noChangeArrowheads="1"/>
              </p:cNvSpPr>
              <p:nvPr/>
            </p:nvSpPr>
            <p:spPr bwMode="auto">
              <a:xfrm>
                <a:off x="2537" y="1457"/>
                <a:ext cx="128"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宋体" pitchFamily="2" charset="-122"/>
                    <a:ea typeface="宋体" pitchFamily="2" charset="-122"/>
                    <a:cs typeface="宋体" pitchFamily="2" charset="-122"/>
                  </a:rPr>
                  <a:t>直接</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38" name="Rectangle 414"/>
              <p:cNvSpPr>
                <a:spLocks noChangeArrowheads="1"/>
              </p:cNvSpPr>
              <p:nvPr/>
            </p:nvSpPr>
            <p:spPr bwMode="auto">
              <a:xfrm>
                <a:off x="1644" y="1549"/>
                <a:ext cx="468"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9" name="Rectangle 415"/>
              <p:cNvSpPr>
                <a:spLocks noChangeArrowheads="1"/>
              </p:cNvSpPr>
              <p:nvPr/>
            </p:nvSpPr>
            <p:spPr bwMode="auto">
              <a:xfrm>
                <a:off x="1644" y="1549"/>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0" name="Rectangle 416"/>
              <p:cNvSpPr>
                <a:spLocks noChangeArrowheads="1"/>
              </p:cNvSpPr>
              <p:nvPr/>
            </p:nvSpPr>
            <p:spPr bwMode="auto">
              <a:xfrm>
                <a:off x="1736" y="1575"/>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1" name="Rectangle 417"/>
              <p:cNvSpPr>
                <a:spLocks noChangeArrowheads="1"/>
              </p:cNvSpPr>
              <p:nvPr/>
            </p:nvSpPr>
            <p:spPr bwMode="auto">
              <a:xfrm>
                <a:off x="1821" y="1575"/>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2" name="Rectangle 418"/>
              <p:cNvSpPr>
                <a:spLocks noChangeArrowheads="1"/>
              </p:cNvSpPr>
              <p:nvPr/>
            </p:nvSpPr>
            <p:spPr bwMode="auto">
              <a:xfrm>
                <a:off x="1843"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3" name="Rectangle 419"/>
              <p:cNvSpPr>
                <a:spLocks noChangeArrowheads="1"/>
              </p:cNvSpPr>
              <p:nvPr/>
            </p:nvSpPr>
            <p:spPr bwMode="auto">
              <a:xfrm>
                <a:off x="1885" y="1575"/>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4" name="Rectangle 420"/>
              <p:cNvSpPr>
                <a:spLocks noChangeArrowheads="1"/>
              </p:cNvSpPr>
              <p:nvPr/>
            </p:nvSpPr>
            <p:spPr bwMode="auto">
              <a:xfrm>
                <a:off x="1906"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5" name="Rectangle 421"/>
              <p:cNvSpPr>
                <a:spLocks noChangeArrowheads="1"/>
              </p:cNvSpPr>
              <p:nvPr/>
            </p:nvSpPr>
            <p:spPr bwMode="auto">
              <a:xfrm>
                <a:off x="1949" y="1575"/>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6" name="Rectangle 422"/>
              <p:cNvSpPr>
                <a:spLocks noChangeArrowheads="1"/>
              </p:cNvSpPr>
              <p:nvPr/>
            </p:nvSpPr>
            <p:spPr bwMode="auto">
              <a:xfrm>
                <a:off x="1970"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47" name="Rectangle 423"/>
              <p:cNvSpPr>
                <a:spLocks noChangeArrowheads="1"/>
              </p:cNvSpPr>
              <p:nvPr/>
            </p:nvSpPr>
            <p:spPr bwMode="auto">
              <a:xfrm>
                <a:off x="2112" y="1549"/>
                <a:ext cx="297"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8" name="Rectangle 424"/>
              <p:cNvSpPr>
                <a:spLocks noChangeArrowheads="1"/>
              </p:cNvSpPr>
              <p:nvPr/>
            </p:nvSpPr>
            <p:spPr bwMode="auto">
              <a:xfrm>
                <a:off x="2112" y="1549"/>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9" name="Rectangle 425"/>
              <p:cNvSpPr>
                <a:spLocks noChangeArrowheads="1"/>
              </p:cNvSpPr>
              <p:nvPr/>
            </p:nvSpPr>
            <p:spPr bwMode="auto">
              <a:xfrm>
                <a:off x="2239"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8</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50" name="Rectangle 426"/>
              <p:cNvSpPr>
                <a:spLocks noChangeArrowheads="1"/>
              </p:cNvSpPr>
              <p:nvPr/>
            </p:nvSpPr>
            <p:spPr bwMode="auto">
              <a:xfrm>
                <a:off x="2409" y="1549"/>
                <a:ext cx="425"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1" name="Rectangle 427"/>
              <p:cNvSpPr>
                <a:spLocks noChangeArrowheads="1"/>
              </p:cNvSpPr>
              <p:nvPr/>
            </p:nvSpPr>
            <p:spPr bwMode="auto">
              <a:xfrm>
                <a:off x="2409" y="1549"/>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2" name="Rectangle 428"/>
              <p:cNvSpPr>
                <a:spLocks noChangeArrowheads="1"/>
              </p:cNvSpPr>
              <p:nvPr/>
            </p:nvSpPr>
            <p:spPr bwMode="auto">
              <a:xfrm>
                <a:off x="2487" y="1575"/>
                <a:ext cx="2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53" name="Rectangle 429"/>
              <p:cNvSpPr>
                <a:spLocks noChangeArrowheads="1"/>
              </p:cNvSpPr>
              <p:nvPr/>
            </p:nvSpPr>
            <p:spPr bwMode="auto">
              <a:xfrm>
                <a:off x="2714"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54" name="Rectangle 430"/>
              <p:cNvSpPr>
                <a:spLocks noChangeArrowheads="1"/>
              </p:cNvSpPr>
              <p:nvPr/>
            </p:nvSpPr>
            <p:spPr bwMode="auto">
              <a:xfrm>
                <a:off x="1644" y="1672"/>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5" name="Rectangle 431"/>
              <p:cNvSpPr>
                <a:spLocks noChangeArrowheads="1"/>
              </p:cNvSpPr>
              <p:nvPr/>
            </p:nvSpPr>
            <p:spPr bwMode="auto">
              <a:xfrm>
                <a:off x="1644" y="1672"/>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6" name="Rectangle 432"/>
              <p:cNvSpPr>
                <a:spLocks noChangeArrowheads="1"/>
              </p:cNvSpPr>
              <p:nvPr/>
            </p:nvSpPr>
            <p:spPr bwMode="auto">
              <a:xfrm>
                <a:off x="1736" y="1698"/>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30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57" name="Rectangle 433"/>
              <p:cNvSpPr>
                <a:spLocks noChangeArrowheads="1"/>
              </p:cNvSpPr>
              <p:nvPr/>
            </p:nvSpPr>
            <p:spPr bwMode="auto">
              <a:xfrm>
                <a:off x="1821" y="1698"/>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58" name="Rectangle 434"/>
              <p:cNvSpPr>
                <a:spLocks noChangeArrowheads="1"/>
              </p:cNvSpPr>
              <p:nvPr/>
            </p:nvSpPr>
            <p:spPr bwMode="auto">
              <a:xfrm>
                <a:off x="1843"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59" name="Rectangle 435"/>
              <p:cNvSpPr>
                <a:spLocks noChangeArrowheads="1"/>
              </p:cNvSpPr>
              <p:nvPr/>
            </p:nvSpPr>
            <p:spPr bwMode="auto">
              <a:xfrm>
                <a:off x="1885" y="1698"/>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60" name="Rectangle 436"/>
              <p:cNvSpPr>
                <a:spLocks noChangeArrowheads="1"/>
              </p:cNvSpPr>
              <p:nvPr/>
            </p:nvSpPr>
            <p:spPr bwMode="auto">
              <a:xfrm>
                <a:off x="1906"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61" name="Rectangle 437"/>
              <p:cNvSpPr>
                <a:spLocks noChangeArrowheads="1"/>
              </p:cNvSpPr>
              <p:nvPr/>
            </p:nvSpPr>
            <p:spPr bwMode="auto">
              <a:xfrm>
                <a:off x="1949" y="1698"/>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62" name="Rectangle 438"/>
              <p:cNvSpPr>
                <a:spLocks noChangeArrowheads="1"/>
              </p:cNvSpPr>
              <p:nvPr/>
            </p:nvSpPr>
            <p:spPr bwMode="auto">
              <a:xfrm>
                <a:off x="1970"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63" name="Rectangle 439"/>
              <p:cNvSpPr>
                <a:spLocks noChangeArrowheads="1"/>
              </p:cNvSpPr>
              <p:nvPr/>
            </p:nvSpPr>
            <p:spPr bwMode="auto">
              <a:xfrm>
                <a:off x="2112" y="1672"/>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4" name="Rectangle 440"/>
              <p:cNvSpPr>
                <a:spLocks noChangeArrowheads="1"/>
              </p:cNvSpPr>
              <p:nvPr/>
            </p:nvSpPr>
            <p:spPr bwMode="auto">
              <a:xfrm>
                <a:off x="2112" y="1672"/>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5" name="Rectangle 441"/>
              <p:cNvSpPr>
                <a:spLocks noChangeArrowheads="1"/>
              </p:cNvSpPr>
              <p:nvPr/>
            </p:nvSpPr>
            <p:spPr bwMode="auto">
              <a:xfrm>
                <a:off x="2239"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3</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66" name="Rectangle 442"/>
              <p:cNvSpPr>
                <a:spLocks noChangeArrowheads="1"/>
              </p:cNvSpPr>
              <p:nvPr/>
            </p:nvSpPr>
            <p:spPr bwMode="auto">
              <a:xfrm>
                <a:off x="2409" y="1672"/>
                <a:ext cx="425"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7" name="Rectangle 443"/>
              <p:cNvSpPr>
                <a:spLocks noChangeArrowheads="1"/>
              </p:cNvSpPr>
              <p:nvPr/>
            </p:nvSpPr>
            <p:spPr bwMode="auto">
              <a:xfrm>
                <a:off x="2409" y="1672"/>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8" name="Rectangle 444"/>
              <p:cNvSpPr>
                <a:spLocks noChangeArrowheads="1"/>
              </p:cNvSpPr>
              <p:nvPr/>
            </p:nvSpPr>
            <p:spPr bwMode="auto">
              <a:xfrm>
                <a:off x="2487" y="1698"/>
                <a:ext cx="2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69" name="Rectangle 445"/>
              <p:cNvSpPr>
                <a:spLocks noChangeArrowheads="1"/>
              </p:cNvSpPr>
              <p:nvPr/>
            </p:nvSpPr>
            <p:spPr bwMode="auto">
              <a:xfrm>
                <a:off x="2714"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70" name="Rectangle 446"/>
              <p:cNvSpPr>
                <a:spLocks noChangeArrowheads="1"/>
              </p:cNvSpPr>
              <p:nvPr/>
            </p:nvSpPr>
            <p:spPr bwMode="auto">
              <a:xfrm>
                <a:off x="1644" y="1795"/>
                <a:ext cx="468"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1" name="Rectangle 447"/>
              <p:cNvSpPr>
                <a:spLocks noChangeArrowheads="1"/>
              </p:cNvSpPr>
              <p:nvPr/>
            </p:nvSpPr>
            <p:spPr bwMode="auto">
              <a:xfrm>
                <a:off x="1644" y="1795"/>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2" name="Rectangle 448"/>
              <p:cNvSpPr>
                <a:spLocks noChangeArrowheads="1"/>
              </p:cNvSpPr>
              <p:nvPr/>
            </p:nvSpPr>
            <p:spPr bwMode="auto">
              <a:xfrm>
                <a:off x="2112" y="1795"/>
                <a:ext cx="297"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3" name="Rectangle 449"/>
              <p:cNvSpPr>
                <a:spLocks noChangeArrowheads="1"/>
              </p:cNvSpPr>
              <p:nvPr/>
            </p:nvSpPr>
            <p:spPr bwMode="auto">
              <a:xfrm>
                <a:off x="2112" y="1795"/>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4" name="Rectangle 450"/>
              <p:cNvSpPr>
                <a:spLocks noChangeArrowheads="1"/>
              </p:cNvSpPr>
              <p:nvPr/>
            </p:nvSpPr>
            <p:spPr bwMode="auto">
              <a:xfrm>
                <a:off x="2409" y="1795"/>
                <a:ext cx="425"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5" name="Rectangle 451"/>
              <p:cNvSpPr>
                <a:spLocks noChangeArrowheads="1"/>
              </p:cNvSpPr>
              <p:nvPr/>
            </p:nvSpPr>
            <p:spPr bwMode="auto">
              <a:xfrm>
                <a:off x="2409" y="1795"/>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6" name="Freeform 452"/>
              <p:cNvSpPr>
                <a:spLocks/>
              </p:cNvSpPr>
              <p:nvPr/>
            </p:nvSpPr>
            <p:spPr bwMode="auto">
              <a:xfrm>
                <a:off x="1474" y="1810"/>
                <a:ext cx="170" cy="92"/>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7" name="Freeform 453"/>
              <p:cNvSpPr>
                <a:spLocks/>
              </p:cNvSpPr>
              <p:nvPr/>
            </p:nvSpPr>
            <p:spPr bwMode="auto">
              <a:xfrm>
                <a:off x="1474" y="1810"/>
                <a:ext cx="170" cy="92"/>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8" name="Rectangle 454"/>
              <p:cNvSpPr>
                <a:spLocks noChangeArrowheads="1"/>
              </p:cNvSpPr>
              <p:nvPr/>
            </p:nvSpPr>
            <p:spPr bwMode="auto">
              <a:xfrm>
                <a:off x="1644" y="1918"/>
                <a:ext cx="468"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9" name="Rectangle 455"/>
              <p:cNvSpPr>
                <a:spLocks noChangeArrowheads="1"/>
              </p:cNvSpPr>
              <p:nvPr/>
            </p:nvSpPr>
            <p:spPr bwMode="auto">
              <a:xfrm>
                <a:off x="1644" y="1918"/>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0" name="Rectangle 456"/>
              <p:cNvSpPr>
                <a:spLocks noChangeArrowheads="1"/>
              </p:cNvSpPr>
              <p:nvPr/>
            </p:nvSpPr>
            <p:spPr bwMode="auto">
              <a:xfrm>
                <a:off x="1715" y="1944"/>
                <a:ext cx="1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1" name="Rectangle 457"/>
              <p:cNvSpPr>
                <a:spLocks noChangeArrowheads="1"/>
              </p:cNvSpPr>
              <p:nvPr/>
            </p:nvSpPr>
            <p:spPr bwMode="auto">
              <a:xfrm>
                <a:off x="1843" y="1944"/>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2" name="Rectangle 458"/>
              <p:cNvSpPr>
                <a:spLocks noChangeArrowheads="1"/>
              </p:cNvSpPr>
              <p:nvPr/>
            </p:nvSpPr>
            <p:spPr bwMode="auto">
              <a:xfrm>
                <a:off x="1864" y="1944"/>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3" name="Rectangle 459"/>
              <p:cNvSpPr>
                <a:spLocks noChangeArrowheads="1"/>
              </p:cNvSpPr>
              <p:nvPr/>
            </p:nvSpPr>
            <p:spPr bwMode="auto">
              <a:xfrm>
                <a:off x="1906" y="1944"/>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4" name="Rectangle 460"/>
              <p:cNvSpPr>
                <a:spLocks noChangeArrowheads="1"/>
              </p:cNvSpPr>
              <p:nvPr/>
            </p:nvSpPr>
            <p:spPr bwMode="auto">
              <a:xfrm>
                <a:off x="1928" y="1944"/>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5" name="Rectangle 461"/>
              <p:cNvSpPr>
                <a:spLocks noChangeArrowheads="1"/>
              </p:cNvSpPr>
              <p:nvPr/>
            </p:nvSpPr>
            <p:spPr bwMode="auto">
              <a:xfrm>
                <a:off x="1970" y="1944"/>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6" name="Rectangle 462"/>
              <p:cNvSpPr>
                <a:spLocks noChangeArrowheads="1"/>
              </p:cNvSpPr>
              <p:nvPr/>
            </p:nvSpPr>
            <p:spPr bwMode="auto">
              <a:xfrm>
                <a:off x="1991" y="1944"/>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87" name="Rectangle 463"/>
              <p:cNvSpPr>
                <a:spLocks noChangeArrowheads="1"/>
              </p:cNvSpPr>
              <p:nvPr/>
            </p:nvSpPr>
            <p:spPr bwMode="auto">
              <a:xfrm>
                <a:off x="2112" y="1918"/>
                <a:ext cx="297"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8" name="Rectangle 464"/>
              <p:cNvSpPr>
                <a:spLocks noChangeArrowheads="1"/>
              </p:cNvSpPr>
              <p:nvPr/>
            </p:nvSpPr>
            <p:spPr bwMode="auto">
              <a:xfrm>
                <a:off x="2112" y="1918"/>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9" name="Rectangle 465"/>
              <p:cNvSpPr>
                <a:spLocks noChangeArrowheads="1"/>
              </p:cNvSpPr>
              <p:nvPr/>
            </p:nvSpPr>
            <p:spPr bwMode="auto">
              <a:xfrm>
                <a:off x="2218" y="1944"/>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11</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90" name="Rectangle 466"/>
              <p:cNvSpPr>
                <a:spLocks noChangeArrowheads="1"/>
              </p:cNvSpPr>
              <p:nvPr/>
            </p:nvSpPr>
            <p:spPr bwMode="auto">
              <a:xfrm>
                <a:off x="2409" y="1918"/>
                <a:ext cx="425" cy="12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1" name="Rectangle 467"/>
              <p:cNvSpPr>
                <a:spLocks noChangeArrowheads="1"/>
              </p:cNvSpPr>
              <p:nvPr/>
            </p:nvSpPr>
            <p:spPr bwMode="auto">
              <a:xfrm>
                <a:off x="2409" y="1918"/>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2" name="Rectangle 468"/>
              <p:cNvSpPr>
                <a:spLocks noChangeArrowheads="1"/>
              </p:cNvSpPr>
              <p:nvPr/>
            </p:nvSpPr>
            <p:spPr bwMode="auto">
              <a:xfrm>
                <a:off x="2487" y="1944"/>
                <a:ext cx="2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93" name="Rectangle 469"/>
              <p:cNvSpPr>
                <a:spLocks noChangeArrowheads="1"/>
              </p:cNvSpPr>
              <p:nvPr/>
            </p:nvSpPr>
            <p:spPr bwMode="auto">
              <a:xfrm>
                <a:off x="2714" y="1944"/>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4</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94" name="Rectangle 470"/>
              <p:cNvSpPr>
                <a:spLocks noChangeArrowheads="1"/>
              </p:cNvSpPr>
              <p:nvPr/>
            </p:nvSpPr>
            <p:spPr bwMode="auto">
              <a:xfrm>
                <a:off x="1644" y="2041"/>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5" name="Rectangle 471"/>
              <p:cNvSpPr>
                <a:spLocks noChangeArrowheads="1"/>
              </p:cNvSpPr>
              <p:nvPr/>
            </p:nvSpPr>
            <p:spPr bwMode="auto">
              <a:xfrm>
                <a:off x="1644" y="2041"/>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6" name="Rectangle 472"/>
              <p:cNvSpPr>
                <a:spLocks noChangeArrowheads="1"/>
              </p:cNvSpPr>
              <p:nvPr/>
            </p:nvSpPr>
            <p:spPr bwMode="auto">
              <a:xfrm>
                <a:off x="1715" y="2067"/>
                <a:ext cx="1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125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97" name="Rectangle 473"/>
              <p:cNvSpPr>
                <a:spLocks noChangeArrowheads="1"/>
              </p:cNvSpPr>
              <p:nvPr/>
            </p:nvSpPr>
            <p:spPr bwMode="auto">
              <a:xfrm>
                <a:off x="1843" y="2067"/>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98" name="Rectangle 474"/>
              <p:cNvSpPr>
                <a:spLocks noChangeArrowheads="1"/>
              </p:cNvSpPr>
              <p:nvPr/>
            </p:nvSpPr>
            <p:spPr bwMode="auto">
              <a:xfrm>
                <a:off x="1864" y="2067"/>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99" name="Rectangle 475"/>
              <p:cNvSpPr>
                <a:spLocks noChangeArrowheads="1"/>
              </p:cNvSpPr>
              <p:nvPr/>
            </p:nvSpPr>
            <p:spPr bwMode="auto">
              <a:xfrm>
                <a:off x="1906" y="2067"/>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00" name="Rectangle 476"/>
              <p:cNvSpPr>
                <a:spLocks noChangeArrowheads="1"/>
              </p:cNvSpPr>
              <p:nvPr/>
            </p:nvSpPr>
            <p:spPr bwMode="auto">
              <a:xfrm>
                <a:off x="1928" y="2067"/>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01" name="Rectangle 477"/>
              <p:cNvSpPr>
                <a:spLocks noChangeArrowheads="1"/>
              </p:cNvSpPr>
              <p:nvPr/>
            </p:nvSpPr>
            <p:spPr bwMode="auto">
              <a:xfrm>
                <a:off x="1970" y="2067"/>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02" name="Rectangle 478"/>
              <p:cNvSpPr>
                <a:spLocks noChangeArrowheads="1"/>
              </p:cNvSpPr>
              <p:nvPr/>
            </p:nvSpPr>
            <p:spPr bwMode="auto">
              <a:xfrm>
                <a:off x="1991" y="2067"/>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03" name="Rectangle 479"/>
              <p:cNvSpPr>
                <a:spLocks noChangeArrowheads="1"/>
              </p:cNvSpPr>
              <p:nvPr/>
            </p:nvSpPr>
            <p:spPr bwMode="auto">
              <a:xfrm>
                <a:off x="2112" y="2041"/>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4" name="Rectangle 480"/>
              <p:cNvSpPr>
                <a:spLocks noChangeArrowheads="1"/>
              </p:cNvSpPr>
              <p:nvPr/>
            </p:nvSpPr>
            <p:spPr bwMode="auto">
              <a:xfrm>
                <a:off x="2112" y="2041"/>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5" name="Rectangle 481"/>
              <p:cNvSpPr>
                <a:spLocks noChangeArrowheads="1"/>
              </p:cNvSpPr>
              <p:nvPr/>
            </p:nvSpPr>
            <p:spPr bwMode="auto">
              <a:xfrm>
                <a:off x="2239" y="2067"/>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4</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06" name="Rectangle 482"/>
              <p:cNvSpPr>
                <a:spLocks noChangeArrowheads="1"/>
              </p:cNvSpPr>
              <p:nvPr/>
            </p:nvSpPr>
            <p:spPr bwMode="auto">
              <a:xfrm>
                <a:off x="2409" y="2041"/>
                <a:ext cx="425"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7" name="Rectangle 483"/>
              <p:cNvSpPr>
                <a:spLocks noChangeArrowheads="1"/>
              </p:cNvSpPr>
              <p:nvPr/>
            </p:nvSpPr>
            <p:spPr bwMode="auto">
              <a:xfrm>
                <a:off x="2409" y="2041"/>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8" name="Rectangle 484"/>
              <p:cNvSpPr>
                <a:spLocks noChangeArrowheads="1"/>
              </p:cNvSpPr>
              <p:nvPr/>
            </p:nvSpPr>
            <p:spPr bwMode="auto">
              <a:xfrm>
                <a:off x="2487" y="2067"/>
                <a:ext cx="2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509" name="Rectangle 485"/>
              <p:cNvSpPr>
                <a:spLocks noChangeArrowheads="1"/>
              </p:cNvSpPr>
              <p:nvPr/>
            </p:nvSpPr>
            <p:spPr bwMode="auto">
              <a:xfrm>
                <a:off x="2714" y="2067"/>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0" name="Rectangle 486"/>
              <p:cNvSpPr>
                <a:spLocks noChangeArrowheads="1"/>
              </p:cNvSpPr>
              <p:nvPr/>
            </p:nvSpPr>
            <p:spPr bwMode="auto">
              <a:xfrm>
                <a:off x="1644" y="2164"/>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11" name="Rectangle 487"/>
              <p:cNvSpPr>
                <a:spLocks noChangeArrowheads="1"/>
              </p:cNvSpPr>
              <p:nvPr/>
            </p:nvSpPr>
            <p:spPr bwMode="auto">
              <a:xfrm>
                <a:off x="1644" y="2164"/>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12" name="Rectangle 488"/>
              <p:cNvSpPr>
                <a:spLocks noChangeArrowheads="1"/>
              </p:cNvSpPr>
              <p:nvPr/>
            </p:nvSpPr>
            <p:spPr bwMode="auto">
              <a:xfrm>
                <a:off x="1715" y="2190"/>
                <a:ext cx="1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212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3" name="Rectangle 489"/>
              <p:cNvSpPr>
                <a:spLocks noChangeArrowheads="1"/>
              </p:cNvSpPr>
              <p:nvPr/>
            </p:nvSpPr>
            <p:spPr bwMode="auto">
              <a:xfrm>
                <a:off x="1843" y="2190"/>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4" name="Rectangle 490"/>
              <p:cNvSpPr>
                <a:spLocks noChangeArrowheads="1"/>
              </p:cNvSpPr>
              <p:nvPr/>
            </p:nvSpPr>
            <p:spPr bwMode="auto">
              <a:xfrm>
                <a:off x="1864" y="2190"/>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5" name="Rectangle 491"/>
              <p:cNvSpPr>
                <a:spLocks noChangeArrowheads="1"/>
              </p:cNvSpPr>
              <p:nvPr/>
            </p:nvSpPr>
            <p:spPr bwMode="auto">
              <a:xfrm>
                <a:off x="1906" y="2190"/>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6" name="Rectangle 492"/>
              <p:cNvSpPr>
                <a:spLocks noChangeArrowheads="1"/>
              </p:cNvSpPr>
              <p:nvPr/>
            </p:nvSpPr>
            <p:spPr bwMode="auto">
              <a:xfrm>
                <a:off x="1928" y="2190"/>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7" name="Rectangle 493"/>
              <p:cNvSpPr>
                <a:spLocks noChangeArrowheads="1"/>
              </p:cNvSpPr>
              <p:nvPr/>
            </p:nvSpPr>
            <p:spPr bwMode="auto">
              <a:xfrm>
                <a:off x="1970" y="2190"/>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8" name="Rectangle 494"/>
              <p:cNvSpPr>
                <a:spLocks noChangeArrowheads="1"/>
              </p:cNvSpPr>
              <p:nvPr/>
            </p:nvSpPr>
            <p:spPr bwMode="auto">
              <a:xfrm>
                <a:off x="1991" y="2190"/>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19" name="Rectangle 495"/>
              <p:cNvSpPr>
                <a:spLocks noChangeArrowheads="1"/>
              </p:cNvSpPr>
              <p:nvPr/>
            </p:nvSpPr>
            <p:spPr bwMode="auto">
              <a:xfrm>
                <a:off x="2112" y="2164"/>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0" name="Rectangle 496"/>
              <p:cNvSpPr>
                <a:spLocks noChangeArrowheads="1"/>
              </p:cNvSpPr>
              <p:nvPr/>
            </p:nvSpPr>
            <p:spPr bwMode="auto">
              <a:xfrm>
                <a:off x="2112" y="2164"/>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1" name="Rectangle 497"/>
              <p:cNvSpPr>
                <a:spLocks noChangeArrowheads="1"/>
              </p:cNvSpPr>
              <p:nvPr/>
            </p:nvSpPr>
            <p:spPr bwMode="auto">
              <a:xfrm>
                <a:off x="2218" y="2190"/>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22" name="Rectangle 498"/>
              <p:cNvSpPr>
                <a:spLocks noChangeArrowheads="1"/>
              </p:cNvSpPr>
              <p:nvPr/>
            </p:nvSpPr>
            <p:spPr bwMode="auto">
              <a:xfrm>
                <a:off x="2409" y="2164"/>
                <a:ext cx="425"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3" name="Rectangle 499"/>
              <p:cNvSpPr>
                <a:spLocks noChangeArrowheads="1"/>
              </p:cNvSpPr>
              <p:nvPr/>
            </p:nvSpPr>
            <p:spPr bwMode="auto">
              <a:xfrm>
                <a:off x="2409" y="2164"/>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4" name="Rectangle 500"/>
              <p:cNvSpPr>
                <a:spLocks noChangeArrowheads="1"/>
              </p:cNvSpPr>
              <p:nvPr/>
            </p:nvSpPr>
            <p:spPr bwMode="auto">
              <a:xfrm>
                <a:off x="2487" y="2190"/>
                <a:ext cx="2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25" name="Rectangle 501"/>
              <p:cNvSpPr>
                <a:spLocks noChangeArrowheads="1"/>
              </p:cNvSpPr>
              <p:nvPr/>
            </p:nvSpPr>
            <p:spPr bwMode="auto">
              <a:xfrm>
                <a:off x="2714" y="2190"/>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6</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26" name="Rectangle 502"/>
              <p:cNvSpPr>
                <a:spLocks noChangeArrowheads="1"/>
              </p:cNvSpPr>
              <p:nvPr/>
            </p:nvSpPr>
            <p:spPr bwMode="auto">
              <a:xfrm>
                <a:off x="1644" y="2287"/>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7" name="Rectangle 503"/>
              <p:cNvSpPr>
                <a:spLocks noChangeArrowheads="1"/>
              </p:cNvSpPr>
              <p:nvPr/>
            </p:nvSpPr>
            <p:spPr bwMode="auto">
              <a:xfrm>
                <a:off x="1644" y="2287"/>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8" name="Rectangle 504"/>
              <p:cNvSpPr>
                <a:spLocks noChangeArrowheads="1"/>
              </p:cNvSpPr>
              <p:nvPr/>
            </p:nvSpPr>
            <p:spPr bwMode="auto">
              <a:xfrm>
                <a:off x="1715" y="2313"/>
                <a:ext cx="1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29" name="Rectangle 505"/>
              <p:cNvSpPr>
                <a:spLocks noChangeArrowheads="1"/>
              </p:cNvSpPr>
              <p:nvPr/>
            </p:nvSpPr>
            <p:spPr bwMode="auto">
              <a:xfrm>
                <a:off x="1843" y="2313"/>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0" name="Rectangle 506"/>
              <p:cNvSpPr>
                <a:spLocks noChangeArrowheads="1"/>
              </p:cNvSpPr>
              <p:nvPr/>
            </p:nvSpPr>
            <p:spPr bwMode="auto">
              <a:xfrm>
                <a:off x="1864" y="2313"/>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1" name="Rectangle 507"/>
              <p:cNvSpPr>
                <a:spLocks noChangeArrowheads="1"/>
              </p:cNvSpPr>
              <p:nvPr/>
            </p:nvSpPr>
            <p:spPr bwMode="auto">
              <a:xfrm>
                <a:off x="1906" y="2313"/>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2" name="Rectangle 508"/>
              <p:cNvSpPr>
                <a:spLocks noChangeArrowheads="1"/>
              </p:cNvSpPr>
              <p:nvPr/>
            </p:nvSpPr>
            <p:spPr bwMode="auto">
              <a:xfrm>
                <a:off x="1928" y="2313"/>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3" name="Rectangle 509"/>
              <p:cNvSpPr>
                <a:spLocks noChangeArrowheads="1"/>
              </p:cNvSpPr>
              <p:nvPr/>
            </p:nvSpPr>
            <p:spPr bwMode="auto">
              <a:xfrm>
                <a:off x="1970" y="2313"/>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4" name="Rectangle 510"/>
              <p:cNvSpPr>
                <a:spLocks noChangeArrowheads="1"/>
              </p:cNvSpPr>
              <p:nvPr/>
            </p:nvSpPr>
            <p:spPr bwMode="auto">
              <a:xfrm>
                <a:off x="1991" y="2313"/>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5" name="Rectangle 511"/>
              <p:cNvSpPr>
                <a:spLocks noChangeArrowheads="1"/>
              </p:cNvSpPr>
              <p:nvPr/>
            </p:nvSpPr>
            <p:spPr bwMode="auto">
              <a:xfrm>
                <a:off x="2112" y="2287"/>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36" name="Rectangle 512"/>
              <p:cNvSpPr>
                <a:spLocks noChangeArrowheads="1"/>
              </p:cNvSpPr>
              <p:nvPr/>
            </p:nvSpPr>
            <p:spPr bwMode="auto">
              <a:xfrm>
                <a:off x="2112" y="2287"/>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37" name="Rectangle 513"/>
              <p:cNvSpPr>
                <a:spLocks noChangeArrowheads="1"/>
              </p:cNvSpPr>
              <p:nvPr/>
            </p:nvSpPr>
            <p:spPr bwMode="auto">
              <a:xfrm>
                <a:off x="2239" y="2313"/>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9</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38" name="Rectangle 514"/>
              <p:cNvSpPr>
                <a:spLocks noChangeArrowheads="1"/>
              </p:cNvSpPr>
              <p:nvPr/>
            </p:nvSpPr>
            <p:spPr bwMode="auto">
              <a:xfrm>
                <a:off x="2409" y="2287"/>
                <a:ext cx="425"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39" name="Rectangle 515"/>
              <p:cNvSpPr>
                <a:spLocks noChangeArrowheads="1"/>
              </p:cNvSpPr>
              <p:nvPr/>
            </p:nvSpPr>
            <p:spPr bwMode="auto">
              <a:xfrm>
                <a:off x="2409" y="2287"/>
                <a:ext cx="425"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0" name="Rectangle 516"/>
              <p:cNvSpPr>
                <a:spLocks noChangeArrowheads="1"/>
              </p:cNvSpPr>
              <p:nvPr/>
            </p:nvSpPr>
            <p:spPr bwMode="auto">
              <a:xfrm>
                <a:off x="2487" y="2313"/>
                <a:ext cx="2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41" name="Rectangle 517"/>
              <p:cNvSpPr>
                <a:spLocks noChangeArrowheads="1"/>
              </p:cNvSpPr>
              <p:nvPr/>
            </p:nvSpPr>
            <p:spPr bwMode="auto">
              <a:xfrm>
                <a:off x="2714" y="2313"/>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6</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42" name="Freeform 518"/>
              <p:cNvSpPr>
                <a:spLocks/>
              </p:cNvSpPr>
              <p:nvPr/>
            </p:nvSpPr>
            <p:spPr bwMode="auto">
              <a:xfrm>
                <a:off x="1474" y="1933"/>
                <a:ext cx="170" cy="92"/>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3" name="Freeform 519"/>
              <p:cNvSpPr>
                <a:spLocks/>
              </p:cNvSpPr>
              <p:nvPr/>
            </p:nvSpPr>
            <p:spPr bwMode="auto">
              <a:xfrm>
                <a:off x="1474" y="1933"/>
                <a:ext cx="170" cy="92"/>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4" name="Rectangle 520"/>
              <p:cNvSpPr>
                <a:spLocks noChangeArrowheads="1"/>
              </p:cNvSpPr>
              <p:nvPr/>
            </p:nvSpPr>
            <p:spPr bwMode="auto">
              <a:xfrm>
                <a:off x="454" y="1303"/>
                <a:ext cx="468" cy="12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5" name="Rectangle 521"/>
              <p:cNvSpPr>
                <a:spLocks noChangeArrowheads="1"/>
              </p:cNvSpPr>
              <p:nvPr/>
            </p:nvSpPr>
            <p:spPr bwMode="auto">
              <a:xfrm>
                <a:off x="454" y="1303"/>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6" name="Rectangle 522"/>
              <p:cNvSpPr>
                <a:spLocks noChangeArrowheads="1"/>
              </p:cNvSpPr>
              <p:nvPr/>
            </p:nvSpPr>
            <p:spPr bwMode="auto">
              <a:xfrm>
                <a:off x="518" y="1334"/>
                <a:ext cx="213"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目的网络</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47" name="Rectangle 523"/>
              <p:cNvSpPr>
                <a:spLocks noChangeArrowheads="1"/>
              </p:cNvSpPr>
              <p:nvPr/>
            </p:nvSpPr>
            <p:spPr bwMode="auto">
              <a:xfrm>
                <a:off x="922" y="1303"/>
                <a:ext cx="297" cy="12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8" name="Rectangle 524"/>
              <p:cNvSpPr>
                <a:spLocks noChangeArrowheads="1"/>
              </p:cNvSpPr>
              <p:nvPr/>
            </p:nvSpPr>
            <p:spPr bwMode="auto">
              <a:xfrm>
                <a:off x="922" y="1303"/>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9" name="Rectangle 525"/>
              <p:cNvSpPr>
                <a:spLocks noChangeArrowheads="1"/>
              </p:cNvSpPr>
              <p:nvPr/>
            </p:nvSpPr>
            <p:spPr bwMode="auto">
              <a:xfrm>
                <a:off x="985" y="1334"/>
                <a:ext cx="128" cy="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距离</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0" name="Rectangle 526"/>
              <p:cNvSpPr>
                <a:spLocks noChangeArrowheads="1"/>
              </p:cNvSpPr>
              <p:nvPr/>
            </p:nvSpPr>
            <p:spPr bwMode="auto">
              <a:xfrm>
                <a:off x="454" y="1426"/>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51" name="Rectangle 527"/>
              <p:cNvSpPr>
                <a:spLocks noChangeArrowheads="1"/>
              </p:cNvSpPr>
              <p:nvPr/>
            </p:nvSpPr>
            <p:spPr bwMode="auto">
              <a:xfrm>
                <a:off x="454" y="1426"/>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52" name="Rectangle 528"/>
              <p:cNvSpPr>
                <a:spLocks noChangeArrowheads="1"/>
              </p:cNvSpPr>
              <p:nvPr/>
            </p:nvSpPr>
            <p:spPr bwMode="auto">
              <a:xfrm>
                <a:off x="546" y="1452"/>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3" name="Rectangle 529"/>
              <p:cNvSpPr>
                <a:spLocks noChangeArrowheads="1"/>
              </p:cNvSpPr>
              <p:nvPr/>
            </p:nvSpPr>
            <p:spPr bwMode="auto">
              <a:xfrm>
                <a:off x="631" y="1452"/>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4" name="Rectangle 530"/>
              <p:cNvSpPr>
                <a:spLocks noChangeArrowheads="1"/>
              </p:cNvSpPr>
              <p:nvPr/>
            </p:nvSpPr>
            <p:spPr bwMode="auto">
              <a:xfrm>
                <a:off x="653"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5" name="Rectangle 531"/>
              <p:cNvSpPr>
                <a:spLocks noChangeArrowheads="1"/>
              </p:cNvSpPr>
              <p:nvPr/>
            </p:nvSpPr>
            <p:spPr bwMode="auto">
              <a:xfrm>
                <a:off x="695" y="1452"/>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6" name="Rectangle 532"/>
              <p:cNvSpPr>
                <a:spLocks noChangeArrowheads="1"/>
              </p:cNvSpPr>
              <p:nvPr/>
            </p:nvSpPr>
            <p:spPr bwMode="auto">
              <a:xfrm>
                <a:off x="716"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7" name="Rectangle 533"/>
              <p:cNvSpPr>
                <a:spLocks noChangeArrowheads="1"/>
              </p:cNvSpPr>
              <p:nvPr/>
            </p:nvSpPr>
            <p:spPr bwMode="auto">
              <a:xfrm>
                <a:off x="759" y="1452"/>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8" name="Rectangle 534"/>
              <p:cNvSpPr>
                <a:spLocks noChangeArrowheads="1"/>
              </p:cNvSpPr>
              <p:nvPr/>
            </p:nvSpPr>
            <p:spPr bwMode="auto">
              <a:xfrm>
                <a:off x="780"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59" name="Rectangle 535"/>
              <p:cNvSpPr>
                <a:spLocks noChangeArrowheads="1"/>
              </p:cNvSpPr>
              <p:nvPr/>
            </p:nvSpPr>
            <p:spPr bwMode="auto">
              <a:xfrm>
                <a:off x="922" y="1426"/>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60" name="Rectangle 536"/>
              <p:cNvSpPr>
                <a:spLocks noChangeArrowheads="1"/>
              </p:cNvSpPr>
              <p:nvPr/>
            </p:nvSpPr>
            <p:spPr bwMode="auto">
              <a:xfrm>
                <a:off x="922" y="1426"/>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61" name="Rectangle 537"/>
              <p:cNvSpPr>
                <a:spLocks noChangeArrowheads="1"/>
              </p:cNvSpPr>
              <p:nvPr/>
            </p:nvSpPr>
            <p:spPr bwMode="auto">
              <a:xfrm>
                <a:off x="1049" y="1452"/>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3</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62" name="Rectangle 538"/>
              <p:cNvSpPr>
                <a:spLocks noChangeArrowheads="1"/>
              </p:cNvSpPr>
              <p:nvPr/>
            </p:nvSpPr>
            <p:spPr bwMode="auto">
              <a:xfrm>
                <a:off x="454" y="1549"/>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63" name="Rectangle 539"/>
              <p:cNvSpPr>
                <a:spLocks noChangeArrowheads="1"/>
              </p:cNvSpPr>
              <p:nvPr/>
            </p:nvSpPr>
            <p:spPr bwMode="auto">
              <a:xfrm>
                <a:off x="454" y="1549"/>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64" name="Rectangle 540"/>
              <p:cNvSpPr>
                <a:spLocks noChangeArrowheads="1"/>
              </p:cNvSpPr>
              <p:nvPr/>
            </p:nvSpPr>
            <p:spPr bwMode="auto">
              <a:xfrm>
                <a:off x="546" y="1575"/>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65" name="Rectangle 541"/>
              <p:cNvSpPr>
                <a:spLocks noChangeArrowheads="1"/>
              </p:cNvSpPr>
              <p:nvPr/>
            </p:nvSpPr>
            <p:spPr bwMode="auto">
              <a:xfrm>
                <a:off x="631" y="1575"/>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66" name="Rectangle 542"/>
              <p:cNvSpPr>
                <a:spLocks noChangeArrowheads="1"/>
              </p:cNvSpPr>
              <p:nvPr/>
            </p:nvSpPr>
            <p:spPr bwMode="auto">
              <a:xfrm>
                <a:off x="653"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67" name="Rectangle 543"/>
              <p:cNvSpPr>
                <a:spLocks noChangeArrowheads="1"/>
              </p:cNvSpPr>
              <p:nvPr/>
            </p:nvSpPr>
            <p:spPr bwMode="auto">
              <a:xfrm>
                <a:off x="695" y="1575"/>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68" name="Rectangle 544"/>
              <p:cNvSpPr>
                <a:spLocks noChangeArrowheads="1"/>
              </p:cNvSpPr>
              <p:nvPr/>
            </p:nvSpPr>
            <p:spPr bwMode="auto">
              <a:xfrm>
                <a:off x="716"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69" name="Rectangle 545"/>
              <p:cNvSpPr>
                <a:spLocks noChangeArrowheads="1"/>
              </p:cNvSpPr>
              <p:nvPr/>
            </p:nvSpPr>
            <p:spPr bwMode="auto">
              <a:xfrm>
                <a:off x="759" y="1575"/>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70" name="Rectangle 546"/>
              <p:cNvSpPr>
                <a:spLocks noChangeArrowheads="1"/>
              </p:cNvSpPr>
              <p:nvPr/>
            </p:nvSpPr>
            <p:spPr bwMode="auto">
              <a:xfrm>
                <a:off x="780"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71" name="Rectangle 547"/>
              <p:cNvSpPr>
                <a:spLocks noChangeArrowheads="1"/>
              </p:cNvSpPr>
              <p:nvPr/>
            </p:nvSpPr>
            <p:spPr bwMode="auto">
              <a:xfrm>
                <a:off x="922" y="1549"/>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72" name="Rectangle 548"/>
              <p:cNvSpPr>
                <a:spLocks noChangeArrowheads="1"/>
              </p:cNvSpPr>
              <p:nvPr/>
            </p:nvSpPr>
            <p:spPr bwMode="auto">
              <a:xfrm>
                <a:off x="922" y="1549"/>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73" name="Rectangle 549"/>
              <p:cNvSpPr>
                <a:spLocks noChangeArrowheads="1"/>
              </p:cNvSpPr>
              <p:nvPr/>
            </p:nvSpPr>
            <p:spPr bwMode="auto">
              <a:xfrm>
                <a:off x="1049" y="1575"/>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4</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74" name="Rectangle 550"/>
              <p:cNvSpPr>
                <a:spLocks noChangeArrowheads="1"/>
              </p:cNvSpPr>
              <p:nvPr/>
            </p:nvSpPr>
            <p:spPr bwMode="auto">
              <a:xfrm>
                <a:off x="454" y="1672"/>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75" name="Rectangle 551"/>
              <p:cNvSpPr>
                <a:spLocks noChangeArrowheads="1"/>
              </p:cNvSpPr>
              <p:nvPr/>
            </p:nvSpPr>
            <p:spPr bwMode="auto">
              <a:xfrm>
                <a:off x="454" y="1672"/>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76" name="Rectangle 552"/>
              <p:cNvSpPr>
                <a:spLocks noChangeArrowheads="1"/>
              </p:cNvSpPr>
              <p:nvPr/>
            </p:nvSpPr>
            <p:spPr bwMode="auto">
              <a:xfrm>
                <a:off x="546" y="1698"/>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30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77" name="Rectangle 553"/>
              <p:cNvSpPr>
                <a:spLocks noChangeArrowheads="1"/>
              </p:cNvSpPr>
              <p:nvPr/>
            </p:nvSpPr>
            <p:spPr bwMode="auto">
              <a:xfrm>
                <a:off x="631" y="1698"/>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78" name="Rectangle 554"/>
              <p:cNvSpPr>
                <a:spLocks noChangeArrowheads="1"/>
              </p:cNvSpPr>
              <p:nvPr/>
            </p:nvSpPr>
            <p:spPr bwMode="auto">
              <a:xfrm>
                <a:off x="653"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79" name="Rectangle 555"/>
              <p:cNvSpPr>
                <a:spLocks noChangeArrowheads="1"/>
              </p:cNvSpPr>
              <p:nvPr/>
            </p:nvSpPr>
            <p:spPr bwMode="auto">
              <a:xfrm>
                <a:off x="695" y="1698"/>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80" name="Rectangle 556"/>
              <p:cNvSpPr>
                <a:spLocks noChangeArrowheads="1"/>
              </p:cNvSpPr>
              <p:nvPr/>
            </p:nvSpPr>
            <p:spPr bwMode="auto">
              <a:xfrm>
                <a:off x="716"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81" name="Rectangle 557"/>
              <p:cNvSpPr>
                <a:spLocks noChangeArrowheads="1"/>
              </p:cNvSpPr>
              <p:nvPr/>
            </p:nvSpPr>
            <p:spPr bwMode="auto">
              <a:xfrm>
                <a:off x="759" y="1698"/>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82" name="Rectangle 558"/>
              <p:cNvSpPr>
                <a:spLocks noChangeArrowheads="1"/>
              </p:cNvSpPr>
              <p:nvPr/>
            </p:nvSpPr>
            <p:spPr bwMode="auto">
              <a:xfrm>
                <a:off x="780"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83" name="Rectangle 559"/>
              <p:cNvSpPr>
                <a:spLocks noChangeArrowheads="1"/>
              </p:cNvSpPr>
              <p:nvPr/>
            </p:nvSpPr>
            <p:spPr bwMode="auto">
              <a:xfrm>
                <a:off x="922" y="1672"/>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84" name="Rectangle 560"/>
              <p:cNvSpPr>
                <a:spLocks noChangeArrowheads="1"/>
              </p:cNvSpPr>
              <p:nvPr/>
            </p:nvSpPr>
            <p:spPr bwMode="auto">
              <a:xfrm>
                <a:off x="922" y="1672"/>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85" name="Rectangle 561"/>
              <p:cNvSpPr>
                <a:spLocks noChangeArrowheads="1"/>
              </p:cNvSpPr>
              <p:nvPr/>
            </p:nvSpPr>
            <p:spPr bwMode="auto">
              <a:xfrm>
                <a:off x="1049" y="1698"/>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86" name="Rectangle 562"/>
              <p:cNvSpPr>
                <a:spLocks noChangeArrowheads="1"/>
              </p:cNvSpPr>
              <p:nvPr/>
            </p:nvSpPr>
            <p:spPr bwMode="auto">
              <a:xfrm>
                <a:off x="454" y="1795"/>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87" name="Rectangle 563"/>
              <p:cNvSpPr>
                <a:spLocks noChangeArrowheads="1"/>
              </p:cNvSpPr>
              <p:nvPr/>
            </p:nvSpPr>
            <p:spPr bwMode="auto">
              <a:xfrm>
                <a:off x="454" y="1795"/>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88" name="Rectangle 564"/>
              <p:cNvSpPr>
                <a:spLocks noChangeArrowheads="1"/>
              </p:cNvSpPr>
              <p:nvPr/>
            </p:nvSpPr>
            <p:spPr bwMode="auto">
              <a:xfrm>
                <a:off x="546" y="1821"/>
                <a:ext cx="12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40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89" name="Rectangle 565"/>
              <p:cNvSpPr>
                <a:spLocks noChangeArrowheads="1"/>
              </p:cNvSpPr>
              <p:nvPr/>
            </p:nvSpPr>
            <p:spPr bwMode="auto">
              <a:xfrm>
                <a:off x="631" y="1821"/>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0" name="Rectangle 566"/>
              <p:cNvSpPr>
                <a:spLocks noChangeArrowheads="1"/>
              </p:cNvSpPr>
              <p:nvPr/>
            </p:nvSpPr>
            <p:spPr bwMode="auto">
              <a:xfrm>
                <a:off x="653" y="1821"/>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1" name="Rectangle 567"/>
              <p:cNvSpPr>
                <a:spLocks noChangeArrowheads="1"/>
              </p:cNvSpPr>
              <p:nvPr/>
            </p:nvSpPr>
            <p:spPr bwMode="auto">
              <a:xfrm>
                <a:off x="695" y="1821"/>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2" name="Rectangle 568"/>
              <p:cNvSpPr>
                <a:spLocks noChangeArrowheads="1"/>
              </p:cNvSpPr>
              <p:nvPr/>
            </p:nvSpPr>
            <p:spPr bwMode="auto">
              <a:xfrm>
                <a:off x="716" y="1821"/>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3" name="Rectangle 569"/>
              <p:cNvSpPr>
                <a:spLocks noChangeArrowheads="1"/>
              </p:cNvSpPr>
              <p:nvPr/>
            </p:nvSpPr>
            <p:spPr bwMode="auto">
              <a:xfrm>
                <a:off x="759" y="1821"/>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4" name="Rectangle 570"/>
              <p:cNvSpPr>
                <a:spLocks noChangeArrowheads="1"/>
              </p:cNvSpPr>
              <p:nvPr/>
            </p:nvSpPr>
            <p:spPr bwMode="auto">
              <a:xfrm>
                <a:off x="780" y="1821"/>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5" name="Rectangle 571"/>
              <p:cNvSpPr>
                <a:spLocks noChangeArrowheads="1"/>
              </p:cNvSpPr>
              <p:nvPr/>
            </p:nvSpPr>
            <p:spPr bwMode="auto">
              <a:xfrm>
                <a:off x="922" y="1795"/>
                <a:ext cx="297"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96" name="Rectangle 572"/>
              <p:cNvSpPr>
                <a:spLocks noChangeArrowheads="1"/>
              </p:cNvSpPr>
              <p:nvPr/>
            </p:nvSpPr>
            <p:spPr bwMode="auto">
              <a:xfrm>
                <a:off x="922" y="1795"/>
                <a:ext cx="297"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97" name="Rectangle 573"/>
              <p:cNvSpPr>
                <a:spLocks noChangeArrowheads="1"/>
              </p:cNvSpPr>
              <p:nvPr/>
            </p:nvSpPr>
            <p:spPr bwMode="auto">
              <a:xfrm>
                <a:off x="1049" y="1821"/>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7</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98" name="Rectangle 574"/>
              <p:cNvSpPr>
                <a:spLocks noChangeArrowheads="1"/>
              </p:cNvSpPr>
              <p:nvPr/>
            </p:nvSpPr>
            <p:spPr bwMode="auto">
              <a:xfrm>
                <a:off x="454" y="1918"/>
                <a:ext cx="468"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99" name="Rectangle 575"/>
              <p:cNvSpPr>
                <a:spLocks noChangeArrowheads="1"/>
              </p:cNvSpPr>
              <p:nvPr/>
            </p:nvSpPr>
            <p:spPr bwMode="auto">
              <a:xfrm>
                <a:off x="454" y="1918"/>
                <a:ext cx="468" cy="12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00" name="Rectangle 576"/>
              <p:cNvSpPr>
                <a:spLocks noChangeArrowheads="1"/>
              </p:cNvSpPr>
              <p:nvPr/>
            </p:nvSpPr>
            <p:spPr bwMode="auto">
              <a:xfrm>
                <a:off x="525" y="1944"/>
                <a:ext cx="1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01" name="Rectangle 577"/>
              <p:cNvSpPr>
                <a:spLocks noChangeArrowheads="1"/>
              </p:cNvSpPr>
              <p:nvPr/>
            </p:nvSpPr>
            <p:spPr bwMode="auto">
              <a:xfrm>
                <a:off x="653" y="1944"/>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02" name="Rectangle 578"/>
              <p:cNvSpPr>
                <a:spLocks noChangeArrowheads="1"/>
              </p:cNvSpPr>
              <p:nvPr/>
            </p:nvSpPr>
            <p:spPr bwMode="auto">
              <a:xfrm>
                <a:off x="674" y="1944"/>
                <a:ext cx="7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03" name="Rectangle 579"/>
              <p:cNvSpPr>
                <a:spLocks noChangeArrowheads="1"/>
              </p:cNvSpPr>
              <p:nvPr/>
            </p:nvSpPr>
            <p:spPr bwMode="auto">
              <a:xfrm>
                <a:off x="716" y="1944"/>
                <a:ext cx="5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sp>
          <p:nvSpPr>
            <p:cNvPr id="1605" name="Rectangle 581"/>
            <p:cNvSpPr>
              <a:spLocks noChangeArrowheads="1"/>
            </p:cNvSpPr>
            <p:nvPr/>
          </p:nvSpPr>
          <p:spPr bwMode="auto">
            <a:xfrm>
              <a:off x="792131" y="3823510"/>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06" name="Rectangle 582"/>
            <p:cNvSpPr>
              <a:spLocks noChangeArrowheads="1"/>
            </p:cNvSpPr>
            <p:nvPr/>
          </p:nvSpPr>
          <p:spPr bwMode="auto">
            <a:xfrm>
              <a:off x="858806" y="3823510"/>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07" name="Rectangle 583"/>
            <p:cNvSpPr>
              <a:spLocks noChangeArrowheads="1"/>
            </p:cNvSpPr>
            <p:nvPr/>
          </p:nvSpPr>
          <p:spPr bwMode="auto">
            <a:xfrm>
              <a:off x="892144" y="3823510"/>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08" name="Rectangle 584"/>
            <p:cNvSpPr>
              <a:spLocks noChangeArrowheads="1"/>
            </p:cNvSpPr>
            <p:nvPr/>
          </p:nvSpPr>
          <p:spPr bwMode="auto">
            <a:xfrm>
              <a:off x="1084231" y="3782235"/>
              <a:ext cx="4714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09" name="Rectangle 585"/>
            <p:cNvSpPr>
              <a:spLocks noChangeArrowheads="1"/>
            </p:cNvSpPr>
            <p:nvPr/>
          </p:nvSpPr>
          <p:spPr bwMode="auto">
            <a:xfrm>
              <a:off x="1084231" y="3782235"/>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0" name="Rectangle 586"/>
            <p:cNvSpPr>
              <a:spLocks noChangeArrowheads="1"/>
            </p:cNvSpPr>
            <p:nvPr/>
          </p:nvSpPr>
          <p:spPr bwMode="auto">
            <a:xfrm>
              <a:off x="1285844" y="3823510"/>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47" name="Freeform 723"/>
            <p:cNvSpPr>
              <a:spLocks/>
            </p:cNvSpPr>
            <p:nvPr/>
          </p:nvSpPr>
          <p:spPr bwMode="auto">
            <a:xfrm>
              <a:off x="71406" y="3220260"/>
              <a:ext cx="269875" cy="146050"/>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8" name="Freeform 724"/>
            <p:cNvSpPr>
              <a:spLocks/>
            </p:cNvSpPr>
            <p:nvPr/>
          </p:nvSpPr>
          <p:spPr bwMode="auto">
            <a:xfrm>
              <a:off x="71406" y="3220260"/>
              <a:ext cx="269875" cy="146050"/>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9" name="Freeform 725"/>
            <p:cNvSpPr>
              <a:spLocks/>
            </p:cNvSpPr>
            <p:nvPr/>
          </p:nvSpPr>
          <p:spPr bwMode="auto">
            <a:xfrm>
              <a:off x="71406" y="3610785"/>
              <a:ext cx="269875" cy="146050"/>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0" name="Freeform 726"/>
            <p:cNvSpPr>
              <a:spLocks/>
            </p:cNvSpPr>
            <p:nvPr/>
          </p:nvSpPr>
          <p:spPr bwMode="auto">
            <a:xfrm>
              <a:off x="71406" y="3610785"/>
              <a:ext cx="269875" cy="146050"/>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1" name="Freeform 727"/>
            <p:cNvSpPr>
              <a:spLocks/>
            </p:cNvSpPr>
            <p:nvPr/>
          </p:nvSpPr>
          <p:spPr bwMode="auto">
            <a:xfrm>
              <a:off x="71406" y="3806048"/>
              <a:ext cx="269875" cy="146050"/>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2" name="Freeform 728"/>
            <p:cNvSpPr>
              <a:spLocks/>
            </p:cNvSpPr>
            <p:nvPr/>
          </p:nvSpPr>
          <p:spPr bwMode="auto">
            <a:xfrm>
              <a:off x="71406" y="3806048"/>
              <a:ext cx="269875" cy="146050"/>
            </a:xfrm>
            <a:custGeom>
              <a:avLst/>
              <a:gdLst/>
              <a:ahLst/>
              <a:cxnLst>
                <a:cxn ang="0">
                  <a:pos x="170" y="46"/>
                </a:cxn>
                <a:cxn ang="0">
                  <a:pos x="106" y="0"/>
                </a:cxn>
                <a:cxn ang="0">
                  <a:pos x="106" y="30"/>
                </a:cxn>
                <a:cxn ang="0">
                  <a:pos x="0" y="30"/>
                </a:cxn>
                <a:cxn ang="0">
                  <a:pos x="0" y="62"/>
                </a:cxn>
                <a:cxn ang="0">
                  <a:pos x="106" y="62"/>
                </a:cxn>
                <a:cxn ang="0">
                  <a:pos x="106" y="92"/>
                </a:cxn>
                <a:cxn ang="0">
                  <a:pos x="170" y="46"/>
                </a:cxn>
              </a:cxnLst>
              <a:rect l="0" t="0" r="r" b="b"/>
              <a:pathLst>
                <a:path w="170" h="92">
                  <a:moveTo>
                    <a:pt x="170" y="46"/>
                  </a:moveTo>
                  <a:lnTo>
                    <a:pt x="106" y="0"/>
                  </a:lnTo>
                  <a:lnTo>
                    <a:pt x="106" y="30"/>
                  </a:lnTo>
                  <a:lnTo>
                    <a:pt x="0" y="30"/>
                  </a:lnTo>
                  <a:lnTo>
                    <a:pt x="0" y="62"/>
                  </a:lnTo>
                  <a:lnTo>
                    <a:pt x="106" y="62"/>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3" name="Rectangle 729"/>
            <p:cNvSpPr>
              <a:spLocks noChangeArrowheads="1"/>
            </p:cNvSpPr>
            <p:nvPr/>
          </p:nvSpPr>
          <p:spPr bwMode="auto">
            <a:xfrm>
              <a:off x="869919" y="4066398"/>
              <a:ext cx="1016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54" name="Rectangle 730"/>
            <p:cNvSpPr>
              <a:spLocks noChangeArrowheads="1"/>
            </p:cNvSpPr>
            <p:nvPr/>
          </p:nvSpPr>
          <p:spPr bwMode="auto">
            <a:xfrm>
              <a:off x="914369" y="4066398"/>
              <a:ext cx="1349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b</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55" name="Rectangle 731"/>
            <p:cNvSpPr>
              <a:spLocks noChangeArrowheads="1"/>
            </p:cNvSpPr>
            <p:nvPr/>
          </p:nvSpPr>
          <p:spPr bwMode="auto">
            <a:xfrm>
              <a:off x="982631" y="4066398"/>
              <a:ext cx="1016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758" name="组合 757"/>
            <p:cNvGrpSpPr/>
            <p:nvPr/>
          </p:nvGrpSpPr>
          <p:grpSpPr>
            <a:xfrm>
              <a:off x="4424552" y="2817035"/>
              <a:ext cx="2159001" cy="1970087"/>
              <a:chOff x="2339975" y="4366409"/>
              <a:chExt cx="2159001" cy="1970087"/>
            </a:xfrm>
          </p:grpSpPr>
          <p:sp>
            <p:nvSpPr>
              <p:cNvPr id="1611" name="Rectangle 587"/>
              <p:cNvSpPr>
                <a:spLocks noChangeArrowheads="1"/>
              </p:cNvSpPr>
              <p:nvPr/>
            </p:nvSpPr>
            <p:spPr bwMode="auto">
              <a:xfrm>
                <a:off x="2609850" y="4366409"/>
                <a:ext cx="742950" cy="19526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2" name="Rectangle 588"/>
              <p:cNvSpPr>
                <a:spLocks noChangeArrowheads="1"/>
              </p:cNvSpPr>
              <p:nvPr/>
            </p:nvSpPr>
            <p:spPr bwMode="auto">
              <a:xfrm>
                <a:off x="2609850" y="4366409"/>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3" name="Rectangle 589"/>
              <p:cNvSpPr>
                <a:spLocks noChangeArrowheads="1"/>
              </p:cNvSpPr>
              <p:nvPr/>
            </p:nvSpPr>
            <p:spPr bwMode="auto">
              <a:xfrm>
                <a:off x="2711450" y="4415621"/>
                <a:ext cx="33813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目的网络</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14" name="Rectangle 590"/>
              <p:cNvSpPr>
                <a:spLocks noChangeArrowheads="1"/>
              </p:cNvSpPr>
              <p:nvPr/>
            </p:nvSpPr>
            <p:spPr bwMode="auto">
              <a:xfrm>
                <a:off x="3352800" y="4366409"/>
                <a:ext cx="471488" cy="19526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5" name="Rectangle 591"/>
              <p:cNvSpPr>
                <a:spLocks noChangeArrowheads="1"/>
              </p:cNvSpPr>
              <p:nvPr/>
            </p:nvSpPr>
            <p:spPr bwMode="auto">
              <a:xfrm>
                <a:off x="3352800" y="4366409"/>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6" name="Rectangle 592"/>
              <p:cNvSpPr>
                <a:spLocks noChangeArrowheads="1"/>
              </p:cNvSpPr>
              <p:nvPr/>
            </p:nvSpPr>
            <p:spPr bwMode="auto">
              <a:xfrm>
                <a:off x="3452813" y="4415621"/>
                <a:ext cx="203200"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距离</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17" name="Rectangle 593"/>
              <p:cNvSpPr>
                <a:spLocks noChangeArrowheads="1"/>
              </p:cNvSpPr>
              <p:nvPr/>
            </p:nvSpPr>
            <p:spPr bwMode="auto">
              <a:xfrm>
                <a:off x="3824288" y="4366409"/>
                <a:ext cx="674688" cy="195263"/>
              </a:xfrm>
              <a:prstGeom prst="rect">
                <a:avLst/>
              </a:prstGeom>
              <a:solidFill>
                <a:srgbClr val="CDCDC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8" name="Rectangle 594"/>
              <p:cNvSpPr>
                <a:spLocks noChangeArrowheads="1"/>
              </p:cNvSpPr>
              <p:nvPr/>
            </p:nvSpPr>
            <p:spPr bwMode="auto">
              <a:xfrm>
                <a:off x="3824288" y="4366409"/>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9" name="Rectangle 595"/>
              <p:cNvSpPr>
                <a:spLocks noChangeArrowheads="1"/>
              </p:cNvSpPr>
              <p:nvPr/>
            </p:nvSpPr>
            <p:spPr bwMode="auto">
              <a:xfrm>
                <a:off x="4027488" y="4415621"/>
                <a:ext cx="203200"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路由</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620" name="Rectangle 596"/>
              <p:cNvSpPr>
                <a:spLocks noChangeArrowheads="1"/>
              </p:cNvSpPr>
              <p:nvPr/>
            </p:nvSpPr>
            <p:spPr bwMode="auto">
              <a:xfrm>
                <a:off x="2609850" y="4561671"/>
                <a:ext cx="742950"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21" name="Rectangle 597"/>
              <p:cNvSpPr>
                <a:spLocks noChangeArrowheads="1"/>
              </p:cNvSpPr>
              <p:nvPr/>
            </p:nvSpPr>
            <p:spPr bwMode="auto">
              <a:xfrm>
                <a:off x="2609850" y="4561671"/>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22" name="Rectangle 598"/>
              <p:cNvSpPr>
                <a:spLocks noChangeArrowheads="1"/>
              </p:cNvSpPr>
              <p:nvPr/>
            </p:nvSpPr>
            <p:spPr bwMode="auto">
              <a:xfrm>
                <a:off x="2755900" y="4602946"/>
                <a:ext cx="190500"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3" name="Rectangle 599"/>
              <p:cNvSpPr>
                <a:spLocks noChangeArrowheads="1"/>
              </p:cNvSpPr>
              <p:nvPr/>
            </p:nvSpPr>
            <p:spPr bwMode="auto">
              <a:xfrm>
                <a:off x="2890838" y="4602946"/>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4" name="Rectangle 600"/>
              <p:cNvSpPr>
                <a:spLocks noChangeArrowheads="1"/>
              </p:cNvSpPr>
              <p:nvPr/>
            </p:nvSpPr>
            <p:spPr bwMode="auto">
              <a:xfrm>
                <a:off x="2925763" y="460294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5" name="Rectangle 601"/>
              <p:cNvSpPr>
                <a:spLocks noChangeArrowheads="1"/>
              </p:cNvSpPr>
              <p:nvPr/>
            </p:nvSpPr>
            <p:spPr bwMode="auto">
              <a:xfrm>
                <a:off x="2992438" y="4602946"/>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6" name="Rectangle 602"/>
              <p:cNvSpPr>
                <a:spLocks noChangeArrowheads="1"/>
              </p:cNvSpPr>
              <p:nvPr/>
            </p:nvSpPr>
            <p:spPr bwMode="auto">
              <a:xfrm>
                <a:off x="3025775" y="460294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7" name="Rectangle 603"/>
              <p:cNvSpPr>
                <a:spLocks noChangeArrowheads="1"/>
              </p:cNvSpPr>
              <p:nvPr/>
            </p:nvSpPr>
            <p:spPr bwMode="auto">
              <a:xfrm>
                <a:off x="3094038" y="4602946"/>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8" name="Rectangle 604"/>
              <p:cNvSpPr>
                <a:spLocks noChangeArrowheads="1"/>
              </p:cNvSpPr>
              <p:nvPr/>
            </p:nvSpPr>
            <p:spPr bwMode="auto">
              <a:xfrm>
                <a:off x="3127375" y="460294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29" name="Rectangle 605"/>
              <p:cNvSpPr>
                <a:spLocks noChangeArrowheads="1"/>
              </p:cNvSpPr>
              <p:nvPr/>
            </p:nvSpPr>
            <p:spPr bwMode="auto">
              <a:xfrm>
                <a:off x="3352800" y="4561671"/>
                <a:ext cx="4714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0" name="Rectangle 606"/>
              <p:cNvSpPr>
                <a:spLocks noChangeArrowheads="1"/>
              </p:cNvSpPr>
              <p:nvPr/>
            </p:nvSpPr>
            <p:spPr bwMode="auto">
              <a:xfrm>
                <a:off x="3352800" y="4561671"/>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1" name="Rectangle 607"/>
              <p:cNvSpPr>
                <a:spLocks noChangeArrowheads="1"/>
              </p:cNvSpPr>
              <p:nvPr/>
            </p:nvSpPr>
            <p:spPr bwMode="auto">
              <a:xfrm>
                <a:off x="3554413" y="460294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632" name="Rectangle 608"/>
              <p:cNvSpPr>
                <a:spLocks noChangeArrowheads="1"/>
              </p:cNvSpPr>
              <p:nvPr/>
            </p:nvSpPr>
            <p:spPr bwMode="auto">
              <a:xfrm>
                <a:off x="3824288" y="4561671"/>
                <a:ext cx="6746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3" name="Rectangle 609"/>
              <p:cNvSpPr>
                <a:spLocks noChangeArrowheads="1"/>
              </p:cNvSpPr>
              <p:nvPr/>
            </p:nvSpPr>
            <p:spPr bwMode="auto">
              <a:xfrm>
                <a:off x="3824288" y="4561671"/>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4" name="Rectangle 610"/>
              <p:cNvSpPr>
                <a:spLocks noChangeArrowheads="1"/>
              </p:cNvSpPr>
              <p:nvPr/>
            </p:nvSpPr>
            <p:spPr bwMode="auto">
              <a:xfrm>
                <a:off x="4027488" y="4610884"/>
                <a:ext cx="203200"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宋体" pitchFamily="2" charset="-122"/>
                    <a:ea typeface="宋体" pitchFamily="2" charset="-122"/>
                    <a:cs typeface="宋体" pitchFamily="2" charset="-122"/>
                  </a:rPr>
                  <a:t>直接</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35" name="Rectangle 611"/>
              <p:cNvSpPr>
                <a:spLocks noChangeArrowheads="1"/>
              </p:cNvSpPr>
              <p:nvPr/>
            </p:nvSpPr>
            <p:spPr bwMode="auto">
              <a:xfrm>
                <a:off x="2609850" y="4756934"/>
                <a:ext cx="742950"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6" name="Rectangle 612"/>
              <p:cNvSpPr>
                <a:spLocks noChangeArrowheads="1"/>
              </p:cNvSpPr>
              <p:nvPr/>
            </p:nvSpPr>
            <p:spPr bwMode="auto">
              <a:xfrm>
                <a:off x="2609850" y="4756934"/>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7" name="Rectangle 613"/>
              <p:cNvSpPr>
                <a:spLocks noChangeArrowheads="1"/>
              </p:cNvSpPr>
              <p:nvPr/>
            </p:nvSpPr>
            <p:spPr bwMode="auto">
              <a:xfrm>
                <a:off x="2755900" y="4798209"/>
                <a:ext cx="190500"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38" name="Rectangle 614"/>
              <p:cNvSpPr>
                <a:spLocks noChangeArrowheads="1"/>
              </p:cNvSpPr>
              <p:nvPr/>
            </p:nvSpPr>
            <p:spPr bwMode="auto">
              <a:xfrm>
                <a:off x="2890838" y="4798209"/>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39" name="Rectangle 615"/>
              <p:cNvSpPr>
                <a:spLocks noChangeArrowheads="1"/>
              </p:cNvSpPr>
              <p:nvPr/>
            </p:nvSpPr>
            <p:spPr bwMode="auto">
              <a:xfrm>
                <a:off x="2925763" y="479820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40" name="Rectangle 616"/>
              <p:cNvSpPr>
                <a:spLocks noChangeArrowheads="1"/>
              </p:cNvSpPr>
              <p:nvPr/>
            </p:nvSpPr>
            <p:spPr bwMode="auto">
              <a:xfrm>
                <a:off x="2992438" y="4798209"/>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41" name="Rectangle 617"/>
              <p:cNvSpPr>
                <a:spLocks noChangeArrowheads="1"/>
              </p:cNvSpPr>
              <p:nvPr/>
            </p:nvSpPr>
            <p:spPr bwMode="auto">
              <a:xfrm>
                <a:off x="3025775" y="479820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42" name="Rectangle 618"/>
              <p:cNvSpPr>
                <a:spLocks noChangeArrowheads="1"/>
              </p:cNvSpPr>
              <p:nvPr/>
            </p:nvSpPr>
            <p:spPr bwMode="auto">
              <a:xfrm>
                <a:off x="3094038" y="4798209"/>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43" name="Rectangle 619"/>
              <p:cNvSpPr>
                <a:spLocks noChangeArrowheads="1"/>
              </p:cNvSpPr>
              <p:nvPr/>
            </p:nvSpPr>
            <p:spPr bwMode="auto">
              <a:xfrm>
                <a:off x="3127375" y="479820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44" name="Rectangle 620"/>
              <p:cNvSpPr>
                <a:spLocks noChangeArrowheads="1"/>
              </p:cNvSpPr>
              <p:nvPr/>
            </p:nvSpPr>
            <p:spPr bwMode="auto">
              <a:xfrm>
                <a:off x="3352800" y="4756934"/>
                <a:ext cx="471488"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5" name="Rectangle 621"/>
              <p:cNvSpPr>
                <a:spLocks noChangeArrowheads="1"/>
              </p:cNvSpPr>
              <p:nvPr/>
            </p:nvSpPr>
            <p:spPr bwMode="auto">
              <a:xfrm>
                <a:off x="3352800" y="4756934"/>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6" name="Rectangle 622"/>
              <p:cNvSpPr>
                <a:spLocks noChangeArrowheads="1"/>
              </p:cNvSpPr>
              <p:nvPr/>
            </p:nvSpPr>
            <p:spPr bwMode="auto">
              <a:xfrm>
                <a:off x="3554413" y="4798209"/>
                <a:ext cx="1238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47" name="Rectangle 623"/>
              <p:cNvSpPr>
                <a:spLocks noChangeArrowheads="1"/>
              </p:cNvSpPr>
              <p:nvPr/>
            </p:nvSpPr>
            <p:spPr bwMode="auto">
              <a:xfrm>
                <a:off x="3824288" y="4756934"/>
                <a:ext cx="674688"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8" name="Rectangle 624"/>
              <p:cNvSpPr>
                <a:spLocks noChangeArrowheads="1"/>
              </p:cNvSpPr>
              <p:nvPr/>
            </p:nvSpPr>
            <p:spPr bwMode="auto">
              <a:xfrm>
                <a:off x="3824288" y="4756934"/>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9" name="Rectangle 625"/>
              <p:cNvSpPr>
                <a:spLocks noChangeArrowheads="1"/>
              </p:cNvSpPr>
              <p:nvPr/>
            </p:nvSpPr>
            <p:spPr bwMode="auto">
              <a:xfrm>
                <a:off x="3925888" y="4798209"/>
                <a:ext cx="460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0" name="Rectangle 626"/>
              <p:cNvSpPr>
                <a:spLocks noChangeArrowheads="1"/>
              </p:cNvSpPr>
              <p:nvPr/>
            </p:nvSpPr>
            <p:spPr bwMode="auto">
              <a:xfrm>
                <a:off x="4330700" y="4798209"/>
                <a:ext cx="1238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1" name="Rectangle 627"/>
              <p:cNvSpPr>
                <a:spLocks noChangeArrowheads="1"/>
              </p:cNvSpPr>
              <p:nvPr/>
            </p:nvSpPr>
            <p:spPr bwMode="auto">
              <a:xfrm>
                <a:off x="2609850" y="4952196"/>
                <a:ext cx="742950"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2" name="Rectangle 628"/>
              <p:cNvSpPr>
                <a:spLocks noChangeArrowheads="1"/>
              </p:cNvSpPr>
              <p:nvPr/>
            </p:nvSpPr>
            <p:spPr bwMode="auto">
              <a:xfrm>
                <a:off x="2609850" y="4952196"/>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3" name="Rectangle 629"/>
              <p:cNvSpPr>
                <a:spLocks noChangeArrowheads="1"/>
              </p:cNvSpPr>
              <p:nvPr/>
            </p:nvSpPr>
            <p:spPr bwMode="auto">
              <a:xfrm>
                <a:off x="2755900" y="4993471"/>
                <a:ext cx="190500"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30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4" name="Rectangle 630"/>
              <p:cNvSpPr>
                <a:spLocks noChangeArrowheads="1"/>
              </p:cNvSpPr>
              <p:nvPr/>
            </p:nvSpPr>
            <p:spPr bwMode="auto">
              <a:xfrm>
                <a:off x="2890838" y="4993471"/>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5" name="Rectangle 631"/>
              <p:cNvSpPr>
                <a:spLocks noChangeArrowheads="1"/>
              </p:cNvSpPr>
              <p:nvPr/>
            </p:nvSpPr>
            <p:spPr bwMode="auto">
              <a:xfrm>
                <a:off x="2925763" y="499347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6" name="Rectangle 632"/>
              <p:cNvSpPr>
                <a:spLocks noChangeArrowheads="1"/>
              </p:cNvSpPr>
              <p:nvPr/>
            </p:nvSpPr>
            <p:spPr bwMode="auto">
              <a:xfrm>
                <a:off x="2992438" y="4993471"/>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7" name="Rectangle 633"/>
              <p:cNvSpPr>
                <a:spLocks noChangeArrowheads="1"/>
              </p:cNvSpPr>
              <p:nvPr/>
            </p:nvSpPr>
            <p:spPr bwMode="auto">
              <a:xfrm>
                <a:off x="3025775" y="499347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8" name="Rectangle 634"/>
              <p:cNvSpPr>
                <a:spLocks noChangeArrowheads="1"/>
              </p:cNvSpPr>
              <p:nvPr/>
            </p:nvSpPr>
            <p:spPr bwMode="auto">
              <a:xfrm>
                <a:off x="3094038" y="4993471"/>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59" name="Rectangle 635"/>
              <p:cNvSpPr>
                <a:spLocks noChangeArrowheads="1"/>
              </p:cNvSpPr>
              <p:nvPr/>
            </p:nvSpPr>
            <p:spPr bwMode="auto">
              <a:xfrm>
                <a:off x="3127375" y="499347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60" name="Rectangle 636"/>
              <p:cNvSpPr>
                <a:spLocks noChangeArrowheads="1"/>
              </p:cNvSpPr>
              <p:nvPr/>
            </p:nvSpPr>
            <p:spPr bwMode="auto">
              <a:xfrm>
                <a:off x="3352800" y="4952196"/>
                <a:ext cx="4714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1" name="Rectangle 637"/>
              <p:cNvSpPr>
                <a:spLocks noChangeArrowheads="1"/>
              </p:cNvSpPr>
              <p:nvPr/>
            </p:nvSpPr>
            <p:spPr bwMode="auto">
              <a:xfrm>
                <a:off x="3352800" y="4952196"/>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2" name="Rectangle 638"/>
              <p:cNvSpPr>
                <a:spLocks noChangeArrowheads="1"/>
              </p:cNvSpPr>
              <p:nvPr/>
            </p:nvSpPr>
            <p:spPr bwMode="auto">
              <a:xfrm>
                <a:off x="3554413" y="499347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3</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63" name="Rectangle 639"/>
              <p:cNvSpPr>
                <a:spLocks noChangeArrowheads="1"/>
              </p:cNvSpPr>
              <p:nvPr/>
            </p:nvSpPr>
            <p:spPr bwMode="auto">
              <a:xfrm>
                <a:off x="3824288" y="4952196"/>
                <a:ext cx="6746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4" name="Rectangle 640"/>
              <p:cNvSpPr>
                <a:spLocks noChangeArrowheads="1"/>
              </p:cNvSpPr>
              <p:nvPr/>
            </p:nvSpPr>
            <p:spPr bwMode="auto">
              <a:xfrm>
                <a:off x="3824288" y="4952196"/>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5" name="Rectangle 641"/>
              <p:cNvSpPr>
                <a:spLocks noChangeArrowheads="1"/>
              </p:cNvSpPr>
              <p:nvPr/>
            </p:nvSpPr>
            <p:spPr bwMode="auto">
              <a:xfrm>
                <a:off x="3948113" y="4993471"/>
                <a:ext cx="42703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66" name="Rectangle 642"/>
              <p:cNvSpPr>
                <a:spLocks noChangeArrowheads="1"/>
              </p:cNvSpPr>
              <p:nvPr/>
            </p:nvSpPr>
            <p:spPr bwMode="auto">
              <a:xfrm>
                <a:off x="4308475" y="499347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67" name="Rectangle 643"/>
              <p:cNvSpPr>
                <a:spLocks noChangeArrowheads="1"/>
              </p:cNvSpPr>
              <p:nvPr/>
            </p:nvSpPr>
            <p:spPr bwMode="auto">
              <a:xfrm>
                <a:off x="2609850" y="5147459"/>
                <a:ext cx="742950"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8" name="Rectangle 644"/>
              <p:cNvSpPr>
                <a:spLocks noChangeArrowheads="1"/>
              </p:cNvSpPr>
              <p:nvPr/>
            </p:nvSpPr>
            <p:spPr bwMode="auto">
              <a:xfrm>
                <a:off x="2609850" y="5147459"/>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9" name="Rectangle 645"/>
              <p:cNvSpPr>
                <a:spLocks noChangeArrowheads="1"/>
              </p:cNvSpPr>
              <p:nvPr/>
            </p:nvSpPr>
            <p:spPr bwMode="auto">
              <a:xfrm>
                <a:off x="2755900" y="5188734"/>
                <a:ext cx="190500"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40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0" name="Rectangle 646"/>
              <p:cNvSpPr>
                <a:spLocks noChangeArrowheads="1"/>
              </p:cNvSpPr>
              <p:nvPr/>
            </p:nvSpPr>
            <p:spPr bwMode="auto">
              <a:xfrm>
                <a:off x="2890838" y="5188734"/>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1" name="Rectangle 647"/>
              <p:cNvSpPr>
                <a:spLocks noChangeArrowheads="1"/>
              </p:cNvSpPr>
              <p:nvPr/>
            </p:nvSpPr>
            <p:spPr bwMode="auto">
              <a:xfrm>
                <a:off x="2925763" y="518873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2" name="Rectangle 648"/>
              <p:cNvSpPr>
                <a:spLocks noChangeArrowheads="1"/>
              </p:cNvSpPr>
              <p:nvPr/>
            </p:nvSpPr>
            <p:spPr bwMode="auto">
              <a:xfrm>
                <a:off x="2992438" y="5188734"/>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3" name="Rectangle 649"/>
              <p:cNvSpPr>
                <a:spLocks noChangeArrowheads="1"/>
              </p:cNvSpPr>
              <p:nvPr/>
            </p:nvSpPr>
            <p:spPr bwMode="auto">
              <a:xfrm>
                <a:off x="3025775" y="518873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4" name="Rectangle 650"/>
              <p:cNvSpPr>
                <a:spLocks noChangeArrowheads="1"/>
              </p:cNvSpPr>
              <p:nvPr/>
            </p:nvSpPr>
            <p:spPr bwMode="auto">
              <a:xfrm>
                <a:off x="3094038" y="5188734"/>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5" name="Rectangle 651"/>
              <p:cNvSpPr>
                <a:spLocks noChangeArrowheads="1"/>
              </p:cNvSpPr>
              <p:nvPr/>
            </p:nvSpPr>
            <p:spPr bwMode="auto">
              <a:xfrm>
                <a:off x="3127375" y="518873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6" name="Rectangle 652"/>
              <p:cNvSpPr>
                <a:spLocks noChangeArrowheads="1"/>
              </p:cNvSpPr>
              <p:nvPr/>
            </p:nvSpPr>
            <p:spPr bwMode="auto">
              <a:xfrm>
                <a:off x="3352800" y="5147459"/>
                <a:ext cx="471488"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7" name="Rectangle 653"/>
              <p:cNvSpPr>
                <a:spLocks noChangeArrowheads="1"/>
              </p:cNvSpPr>
              <p:nvPr/>
            </p:nvSpPr>
            <p:spPr bwMode="auto">
              <a:xfrm>
                <a:off x="3352800" y="5147459"/>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8" name="Rectangle 654"/>
              <p:cNvSpPr>
                <a:spLocks noChangeArrowheads="1"/>
              </p:cNvSpPr>
              <p:nvPr/>
            </p:nvSpPr>
            <p:spPr bwMode="auto">
              <a:xfrm>
                <a:off x="3554413" y="5188734"/>
                <a:ext cx="1238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8</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79" name="Rectangle 655"/>
              <p:cNvSpPr>
                <a:spLocks noChangeArrowheads="1"/>
              </p:cNvSpPr>
              <p:nvPr/>
            </p:nvSpPr>
            <p:spPr bwMode="auto">
              <a:xfrm>
                <a:off x="3824288" y="5147459"/>
                <a:ext cx="674688"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80" name="Rectangle 656"/>
              <p:cNvSpPr>
                <a:spLocks noChangeArrowheads="1"/>
              </p:cNvSpPr>
              <p:nvPr/>
            </p:nvSpPr>
            <p:spPr bwMode="auto">
              <a:xfrm>
                <a:off x="3824288" y="5147459"/>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81" name="Rectangle 657"/>
              <p:cNvSpPr>
                <a:spLocks noChangeArrowheads="1"/>
              </p:cNvSpPr>
              <p:nvPr/>
            </p:nvSpPr>
            <p:spPr bwMode="auto">
              <a:xfrm>
                <a:off x="3925888" y="5188734"/>
                <a:ext cx="460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82" name="Rectangle 658"/>
              <p:cNvSpPr>
                <a:spLocks noChangeArrowheads="1"/>
              </p:cNvSpPr>
              <p:nvPr/>
            </p:nvSpPr>
            <p:spPr bwMode="auto">
              <a:xfrm>
                <a:off x="4330700" y="5188734"/>
                <a:ext cx="1238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83" name="Rectangle 659"/>
              <p:cNvSpPr>
                <a:spLocks noChangeArrowheads="1"/>
              </p:cNvSpPr>
              <p:nvPr/>
            </p:nvSpPr>
            <p:spPr bwMode="auto">
              <a:xfrm>
                <a:off x="2609850" y="5342721"/>
                <a:ext cx="742950"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84" name="Rectangle 660"/>
              <p:cNvSpPr>
                <a:spLocks noChangeArrowheads="1"/>
              </p:cNvSpPr>
              <p:nvPr/>
            </p:nvSpPr>
            <p:spPr bwMode="auto">
              <a:xfrm>
                <a:off x="2609850" y="5342721"/>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85" name="Rectangle 661"/>
              <p:cNvSpPr>
                <a:spLocks noChangeArrowheads="1"/>
              </p:cNvSpPr>
              <p:nvPr/>
            </p:nvSpPr>
            <p:spPr bwMode="auto">
              <a:xfrm>
                <a:off x="2722563" y="5383996"/>
                <a:ext cx="258763"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86" name="Rectangle 662"/>
              <p:cNvSpPr>
                <a:spLocks noChangeArrowheads="1"/>
              </p:cNvSpPr>
              <p:nvPr/>
            </p:nvSpPr>
            <p:spPr bwMode="auto">
              <a:xfrm>
                <a:off x="2925763" y="5383996"/>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87" name="Rectangle 663"/>
              <p:cNvSpPr>
                <a:spLocks noChangeArrowheads="1"/>
              </p:cNvSpPr>
              <p:nvPr/>
            </p:nvSpPr>
            <p:spPr bwMode="auto">
              <a:xfrm>
                <a:off x="2959100" y="538399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88" name="Rectangle 664"/>
              <p:cNvSpPr>
                <a:spLocks noChangeArrowheads="1"/>
              </p:cNvSpPr>
              <p:nvPr/>
            </p:nvSpPr>
            <p:spPr bwMode="auto">
              <a:xfrm>
                <a:off x="3025775" y="5383996"/>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89" name="Rectangle 665"/>
              <p:cNvSpPr>
                <a:spLocks noChangeArrowheads="1"/>
              </p:cNvSpPr>
              <p:nvPr/>
            </p:nvSpPr>
            <p:spPr bwMode="auto">
              <a:xfrm>
                <a:off x="3060700" y="538399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90" name="Rectangle 666"/>
              <p:cNvSpPr>
                <a:spLocks noChangeArrowheads="1"/>
              </p:cNvSpPr>
              <p:nvPr/>
            </p:nvSpPr>
            <p:spPr bwMode="auto">
              <a:xfrm>
                <a:off x="3127375" y="5383996"/>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91" name="Rectangle 667"/>
              <p:cNvSpPr>
                <a:spLocks noChangeArrowheads="1"/>
              </p:cNvSpPr>
              <p:nvPr/>
            </p:nvSpPr>
            <p:spPr bwMode="auto">
              <a:xfrm>
                <a:off x="3160713" y="5383996"/>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92" name="Rectangle 668"/>
              <p:cNvSpPr>
                <a:spLocks noChangeArrowheads="1"/>
              </p:cNvSpPr>
              <p:nvPr/>
            </p:nvSpPr>
            <p:spPr bwMode="auto">
              <a:xfrm>
                <a:off x="3352800" y="5342721"/>
                <a:ext cx="471488"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93" name="Rectangle 669"/>
              <p:cNvSpPr>
                <a:spLocks noChangeArrowheads="1"/>
              </p:cNvSpPr>
              <p:nvPr/>
            </p:nvSpPr>
            <p:spPr bwMode="auto">
              <a:xfrm>
                <a:off x="3352800" y="5342721"/>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94" name="Rectangle 670"/>
              <p:cNvSpPr>
                <a:spLocks noChangeArrowheads="1"/>
              </p:cNvSpPr>
              <p:nvPr/>
            </p:nvSpPr>
            <p:spPr bwMode="auto">
              <a:xfrm>
                <a:off x="3554413" y="5383996"/>
                <a:ext cx="1238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6</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95" name="Rectangle 671"/>
              <p:cNvSpPr>
                <a:spLocks noChangeArrowheads="1"/>
              </p:cNvSpPr>
              <p:nvPr/>
            </p:nvSpPr>
            <p:spPr bwMode="auto">
              <a:xfrm>
                <a:off x="3824288" y="5342721"/>
                <a:ext cx="674688" cy="1952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96" name="Rectangle 672"/>
              <p:cNvSpPr>
                <a:spLocks noChangeArrowheads="1"/>
              </p:cNvSpPr>
              <p:nvPr/>
            </p:nvSpPr>
            <p:spPr bwMode="auto">
              <a:xfrm>
                <a:off x="3824288" y="5342721"/>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97" name="Rectangle 673"/>
              <p:cNvSpPr>
                <a:spLocks noChangeArrowheads="1"/>
              </p:cNvSpPr>
              <p:nvPr/>
            </p:nvSpPr>
            <p:spPr bwMode="auto">
              <a:xfrm>
                <a:off x="3925888" y="5383996"/>
                <a:ext cx="460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98" name="Rectangle 674"/>
              <p:cNvSpPr>
                <a:spLocks noChangeArrowheads="1"/>
              </p:cNvSpPr>
              <p:nvPr/>
            </p:nvSpPr>
            <p:spPr bwMode="auto">
              <a:xfrm>
                <a:off x="4330700" y="5383996"/>
                <a:ext cx="1238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99" name="Rectangle 675"/>
              <p:cNvSpPr>
                <a:spLocks noChangeArrowheads="1"/>
              </p:cNvSpPr>
              <p:nvPr/>
            </p:nvSpPr>
            <p:spPr bwMode="auto">
              <a:xfrm>
                <a:off x="2609850" y="5537984"/>
                <a:ext cx="742950"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00" name="Rectangle 676"/>
              <p:cNvSpPr>
                <a:spLocks noChangeArrowheads="1"/>
              </p:cNvSpPr>
              <p:nvPr/>
            </p:nvSpPr>
            <p:spPr bwMode="auto">
              <a:xfrm>
                <a:off x="2609850" y="5537984"/>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01" name="Rectangle 677"/>
              <p:cNvSpPr>
                <a:spLocks noChangeArrowheads="1"/>
              </p:cNvSpPr>
              <p:nvPr/>
            </p:nvSpPr>
            <p:spPr bwMode="auto">
              <a:xfrm>
                <a:off x="2722563" y="5579259"/>
                <a:ext cx="258763"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125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2" name="Rectangle 678"/>
              <p:cNvSpPr>
                <a:spLocks noChangeArrowheads="1"/>
              </p:cNvSpPr>
              <p:nvPr/>
            </p:nvSpPr>
            <p:spPr bwMode="auto">
              <a:xfrm>
                <a:off x="2925763" y="5579259"/>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3" name="Rectangle 679"/>
              <p:cNvSpPr>
                <a:spLocks noChangeArrowheads="1"/>
              </p:cNvSpPr>
              <p:nvPr/>
            </p:nvSpPr>
            <p:spPr bwMode="auto">
              <a:xfrm>
                <a:off x="2959100" y="557925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4" name="Rectangle 680"/>
              <p:cNvSpPr>
                <a:spLocks noChangeArrowheads="1"/>
              </p:cNvSpPr>
              <p:nvPr/>
            </p:nvSpPr>
            <p:spPr bwMode="auto">
              <a:xfrm>
                <a:off x="3025775" y="5579259"/>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5" name="Rectangle 681"/>
              <p:cNvSpPr>
                <a:spLocks noChangeArrowheads="1"/>
              </p:cNvSpPr>
              <p:nvPr/>
            </p:nvSpPr>
            <p:spPr bwMode="auto">
              <a:xfrm>
                <a:off x="3060700" y="557925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6" name="Rectangle 682"/>
              <p:cNvSpPr>
                <a:spLocks noChangeArrowheads="1"/>
              </p:cNvSpPr>
              <p:nvPr/>
            </p:nvSpPr>
            <p:spPr bwMode="auto">
              <a:xfrm>
                <a:off x="3127375" y="5579259"/>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7" name="Rectangle 683"/>
              <p:cNvSpPr>
                <a:spLocks noChangeArrowheads="1"/>
              </p:cNvSpPr>
              <p:nvPr/>
            </p:nvSpPr>
            <p:spPr bwMode="auto">
              <a:xfrm>
                <a:off x="3160713" y="557925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08" name="Rectangle 684"/>
              <p:cNvSpPr>
                <a:spLocks noChangeArrowheads="1"/>
              </p:cNvSpPr>
              <p:nvPr/>
            </p:nvSpPr>
            <p:spPr bwMode="auto">
              <a:xfrm>
                <a:off x="3352800" y="5537984"/>
                <a:ext cx="4714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09" name="Rectangle 685"/>
              <p:cNvSpPr>
                <a:spLocks noChangeArrowheads="1"/>
              </p:cNvSpPr>
              <p:nvPr/>
            </p:nvSpPr>
            <p:spPr bwMode="auto">
              <a:xfrm>
                <a:off x="3352800" y="5537984"/>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0" name="Rectangle 686"/>
              <p:cNvSpPr>
                <a:spLocks noChangeArrowheads="1"/>
              </p:cNvSpPr>
              <p:nvPr/>
            </p:nvSpPr>
            <p:spPr bwMode="auto">
              <a:xfrm>
                <a:off x="3554413" y="557925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4</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11" name="Rectangle 687"/>
              <p:cNvSpPr>
                <a:spLocks noChangeArrowheads="1"/>
              </p:cNvSpPr>
              <p:nvPr/>
            </p:nvSpPr>
            <p:spPr bwMode="auto">
              <a:xfrm>
                <a:off x="3824288" y="5537984"/>
                <a:ext cx="6746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2" name="Rectangle 688"/>
              <p:cNvSpPr>
                <a:spLocks noChangeArrowheads="1"/>
              </p:cNvSpPr>
              <p:nvPr/>
            </p:nvSpPr>
            <p:spPr bwMode="auto">
              <a:xfrm>
                <a:off x="3824288" y="5537984"/>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3" name="Rectangle 689"/>
              <p:cNvSpPr>
                <a:spLocks noChangeArrowheads="1"/>
              </p:cNvSpPr>
              <p:nvPr/>
            </p:nvSpPr>
            <p:spPr bwMode="auto">
              <a:xfrm>
                <a:off x="3948113" y="5579259"/>
                <a:ext cx="42703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14" name="Rectangle 690"/>
              <p:cNvSpPr>
                <a:spLocks noChangeArrowheads="1"/>
              </p:cNvSpPr>
              <p:nvPr/>
            </p:nvSpPr>
            <p:spPr bwMode="auto">
              <a:xfrm>
                <a:off x="4308475" y="5579259"/>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5</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15" name="Rectangle 691"/>
              <p:cNvSpPr>
                <a:spLocks noChangeArrowheads="1"/>
              </p:cNvSpPr>
              <p:nvPr/>
            </p:nvSpPr>
            <p:spPr bwMode="auto">
              <a:xfrm>
                <a:off x="2609850" y="5733246"/>
                <a:ext cx="742950"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6" name="Rectangle 692"/>
              <p:cNvSpPr>
                <a:spLocks noChangeArrowheads="1"/>
              </p:cNvSpPr>
              <p:nvPr/>
            </p:nvSpPr>
            <p:spPr bwMode="auto">
              <a:xfrm>
                <a:off x="2609850" y="5733246"/>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7" name="Rectangle 693"/>
              <p:cNvSpPr>
                <a:spLocks noChangeArrowheads="1"/>
              </p:cNvSpPr>
              <p:nvPr/>
            </p:nvSpPr>
            <p:spPr bwMode="auto">
              <a:xfrm>
                <a:off x="2722563" y="5774521"/>
                <a:ext cx="258763"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212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18" name="Rectangle 694"/>
              <p:cNvSpPr>
                <a:spLocks noChangeArrowheads="1"/>
              </p:cNvSpPr>
              <p:nvPr/>
            </p:nvSpPr>
            <p:spPr bwMode="auto">
              <a:xfrm>
                <a:off x="2925763" y="5774521"/>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19" name="Rectangle 695"/>
              <p:cNvSpPr>
                <a:spLocks noChangeArrowheads="1"/>
              </p:cNvSpPr>
              <p:nvPr/>
            </p:nvSpPr>
            <p:spPr bwMode="auto">
              <a:xfrm>
                <a:off x="2959100" y="577452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20" name="Rectangle 696"/>
              <p:cNvSpPr>
                <a:spLocks noChangeArrowheads="1"/>
              </p:cNvSpPr>
              <p:nvPr/>
            </p:nvSpPr>
            <p:spPr bwMode="auto">
              <a:xfrm>
                <a:off x="3025775" y="5774521"/>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21" name="Rectangle 697"/>
              <p:cNvSpPr>
                <a:spLocks noChangeArrowheads="1"/>
              </p:cNvSpPr>
              <p:nvPr/>
            </p:nvSpPr>
            <p:spPr bwMode="auto">
              <a:xfrm>
                <a:off x="3060700" y="577452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22" name="Rectangle 698"/>
              <p:cNvSpPr>
                <a:spLocks noChangeArrowheads="1"/>
              </p:cNvSpPr>
              <p:nvPr/>
            </p:nvSpPr>
            <p:spPr bwMode="auto">
              <a:xfrm>
                <a:off x="3127375" y="5774521"/>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23" name="Rectangle 699"/>
              <p:cNvSpPr>
                <a:spLocks noChangeArrowheads="1"/>
              </p:cNvSpPr>
              <p:nvPr/>
            </p:nvSpPr>
            <p:spPr bwMode="auto">
              <a:xfrm>
                <a:off x="3160713" y="577452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24" name="Rectangle 700"/>
              <p:cNvSpPr>
                <a:spLocks noChangeArrowheads="1"/>
              </p:cNvSpPr>
              <p:nvPr/>
            </p:nvSpPr>
            <p:spPr bwMode="auto">
              <a:xfrm>
                <a:off x="3352800" y="5733246"/>
                <a:ext cx="4714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25" name="Rectangle 701"/>
              <p:cNvSpPr>
                <a:spLocks noChangeArrowheads="1"/>
              </p:cNvSpPr>
              <p:nvPr/>
            </p:nvSpPr>
            <p:spPr bwMode="auto">
              <a:xfrm>
                <a:off x="3352800" y="5733246"/>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26" name="Rectangle 702"/>
              <p:cNvSpPr>
                <a:spLocks noChangeArrowheads="1"/>
              </p:cNvSpPr>
              <p:nvPr/>
            </p:nvSpPr>
            <p:spPr bwMode="auto">
              <a:xfrm>
                <a:off x="3521075" y="5774521"/>
                <a:ext cx="190500"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10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27" name="Rectangle 703"/>
              <p:cNvSpPr>
                <a:spLocks noChangeArrowheads="1"/>
              </p:cNvSpPr>
              <p:nvPr/>
            </p:nvSpPr>
            <p:spPr bwMode="auto">
              <a:xfrm>
                <a:off x="3824288" y="5733246"/>
                <a:ext cx="6746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28" name="Rectangle 704"/>
              <p:cNvSpPr>
                <a:spLocks noChangeArrowheads="1"/>
              </p:cNvSpPr>
              <p:nvPr/>
            </p:nvSpPr>
            <p:spPr bwMode="auto">
              <a:xfrm>
                <a:off x="3824288" y="5733246"/>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29" name="Rectangle 705"/>
              <p:cNvSpPr>
                <a:spLocks noChangeArrowheads="1"/>
              </p:cNvSpPr>
              <p:nvPr/>
            </p:nvSpPr>
            <p:spPr bwMode="auto">
              <a:xfrm>
                <a:off x="3948113" y="5774521"/>
                <a:ext cx="42703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0" name="Rectangle 706"/>
              <p:cNvSpPr>
                <a:spLocks noChangeArrowheads="1"/>
              </p:cNvSpPr>
              <p:nvPr/>
            </p:nvSpPr>
            <p:spPr bwMode="auto">
              <a:xfrm>
                <a:off x="4308475" y="5774521"/>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6</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1" name="Rectangle 707"/>
              <p:cNvSpPr>
                <a:spLocks noChangeArrowheads="1"/>
              </p:cNvSpPr>
              <p:nvPr/>
            </p:nvSpPr>
            <p:spPr bwMode="auto">
              <a:xfrm>
                <a:off x="2609850" y="5928509"/>
                <a:ext cx="742950"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32" name="Rectangle 708"/>
              <p:cNvSpPr>
                <a:spLocks noChangeArrowheads="1"/>
              </p:cNvSpPr>
              <p:nvPr/>
            </p:nvSpPr>
            <p:spPr bwMode="auto">
              <a:xfrm>
                <a:off x="2609850" y="5928509"/>
                <a:ext cx="742950"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33" name="Rectangle 709"/>
              <p:cNvSpPr>
                <a:spLocks noChangeArrowheads="1"/>
              </p:cNvSpPr>
              <p:nvPr/>
            </p:nvSpPr>
            <p:spPr bwMode="auto">
              <a:xfrm>
                <a:off x="2722563" y="5969784"/>
                <a:ext cx="258763"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220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4" name="Rectangle 710"/>
              <p:cNvSpPr>
                <a:spLocks noChangeArrowheads="1"/>
              </p:cNvSpPr>
              <p:nvPr/>
            </p:nvSpPr>
            <p:spPr bwMode="auto">
              <a:xfrm>
                <a:off x="2925763" y="5969784"/>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5" name="Rectangle 711"/>
              <p:cNvSpPr>
                <a:spLocks noChangeArrowheads="1"/>
              </p:cNvSpPr>
              <p:nvPr/>
            </p:nvSpPr>
            <p:spPr bwMode="auto">
              <a:xfrm>
                <a:off x="2959100" y="596978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6" name="Rectangle 712"/>
              <p:cNvSpPr>
                <a:spLocks noChangeArrowheads="1"/>
              </p:cNvSpPr>
              <p:nvPr/>
            </p:nvSpPr>
            <p:spPr bwMode="auto">
              <a:xfrm>
                <a:off x="3025775" y="5969784"/>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7" name="Rectangle 713"/>
              <p:cNvSpPr>
                <a:spLocks noChangeArrowheads="1"/>
              </p:cNvSpPr>
              <p:nvPr/>
            </p:nvSpPr>
            <p:spPr bwMode="auto">
              <a:xfrm>
                <a:off x="3060700" y="596978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8" name="Rectangle 714"/>
              <p:cNvSpPr>
                <a:spLocks noChangeArrowheads="1"/>
              </p:cNvSpPr>
              <p:nvPr/>
            </p:nvSpPr>
            <p:spPr bwMode="auto">
              <a:xfrm>
                <a:off x="3127375" y="5969784"/>
                <a:ext cx="9048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39" name="Rectangle 715"/>
              <p:cNvSpPr>
                <a:spLocks noChangeArrowheads="1"/>
              </p:cNvSpPr>
              <p:nvPr/>
            </p:nvSpPr>
            <p:spPr bwMode="auto">
              <a:xfrm>
                <a:off x="3160713" y="596978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0</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40" name="Rectangle 716"/>
              <p:cNvSpPr>
                <a:spLocks noChangeArrowheads="1"/>
              </p:cNvSpPr>
              <p:nvPr/>
            </p:nvSpPr>
            <p:spPr bwMode="auto">
              <a:xfrm>
                <a:off x="3352800" y="5928509"/>
                <a:ext cx="4714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1" name="Rectangle 717"/>
              <p:cNvSpPr>
                <a:spLocks noChangeArrowheads="1"/>
              </p:cNvSpPr>
              <p:nvPr/>
            </p:nvSpPr>
            <p:spPr bwMode="auto">
              <a:xfrm>
                <a:off x="3352800" y="5928509"/>
                <a:ext cx="4714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2" name="Rectangle 718"/>
              <p:cNvSpPr>
                <a:spLocks noChangeArrowheads="1"/>
              </p:cNvSpPr>
              <p:nvPr/>
            </p:nvSpPr>
            <p:spPr bwMode="auto">
              <a:xfrm>
                <a:off x="3554413" y="596978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9</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43" name="Rectangle 719"/>
              <p:cNvSpPr>
                <a:spLocks noChangeArrowheads="1"/>
              </p:cNvSpPr>
              <p:nvPr/>
            </p:nvSpPr>
            <p:spPr bwMode="auto">
              <a:xfrm>
                <a:off x="3824288" y="5928509"/>
                <a:ext cx="674688" cy="19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4" name="Rectangle 720"/>
              <p:cNvSpPr>
                <a:spLocks noChangeArrowheads="1"/>
              </p:cNvSpPr>
              <p:nvPr/>
            </p:nvSpPr>
            <p:spPr bwMode="auto">
              <a:xfrm>
                <a:off x="3824288" y="5928509"/>
                <a:ext cx="674688" cy="195263"/>
              </a:xfrm>
              <a:prstGeom prst="rect">
                <a:avLst/>
              </a:pr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5" name="Rectangle 721"/>
              <p:cNvSpPr>
                <a:spLocks noChangeArrowheads="1"/>
              </p:cNvSpPr>
              <p:nvPr/>
            </p:nvSpPr>
            <p:spPr bwMode="auto">
              <a:xfrm>
                <a:off x="3948113" y="5969784"/>
                <a:ext cx="427038"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Router</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46" name="Rectangle 722"/>
              <p:cNvSpPr>
                <a:spLocks noChangeArrowheads="1"/>
              </p:cNvSpPr>
              <p:nvPr/>
            </p:nvSpPr>
            <p:spPr bwMode="auto">
              <a:xfrm>
                <a:off x="4308475" y="5969784"/>
                <a:ext cx="123825"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rgbClr val="000000"/>
                    </a:solidFill>
                    <a:effectLst/>
                    <a:latin typeface="Times New Roman" pitchFamily="18" charset="0"/>
                    <a:ea typeface="宋体" pitchFamily="2" charset="-122"/>
                    <a:cs typeface="宋体" pitchFamily="2" charset="-122"/>
                  </a:rPr>
                  <a:t>6</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56" name="Freeform 732"/>
              <p:cNvSpPr>
                <a:spLocks/>
              </p:cNvSpPr>
              <p:nvPr/>
            </p:nvSpPr>
            <p:spPr bwMode="auto">
              <a:xfrm>
                <a:off x="2339975" y="4782334"/>
                <a:ext cx="269875" cy="146050"/>
              </a:xfrm>
              <a:custGeom>
                <a:avLst/>
                <a:gdLst/>
                <a:ahLst/>
                <a:cxnLst>
                  <a:cxn ang="0">
                    <a:pos x="170" y="46"/>
                  </a:cxn>
                  <a:cxn ang="0">
                    <a:pos x="106" y="0"/>
                  </a:cxn>
                  <a:cxn ang="0">
                    <a:pos x="106" y="30"/>
                  </a:cxn>
                  <a:cxn ang="0">
                    <a:pos x="0" y="30"/>
                  </a:cxn>
                  <a:cxn ang="0">
                    <a:pos x="0" y="61"/>
                  </a:cxn>
                  <a:cxn ang="0">
                    <a:pos x="106" y="61"/>
                  </a:cxn>
                  <a:cxn ang="0">
                    <a:pos x="106" y="92"/>
                  </a:cxn>
                  <a:cxn ang="0">
                    <a:pos x="170" y="46"/>
                  </a:cxn>
                </a:cxnLst>
                <a:rect l="0" t="0" r="r" b="b"/>
                <a:pathLst>
                  <a:path w="170" h="92">
                    <a:moveTo>
                      <a:pt x="170" y="46"/>
                    </a:moveTo>
                    <a:lnTo>
                      <a:pt x="106" y="0"/>
                    </a:lnTo>
                    <a:lnTo>
                      <a:pt x="106" y="30"/>
                    </a:lnTo>
                    <a:lnTo>
                      <a:pt x="0" y="30"/>
                    </a:lnTo>
                    <a:lnTo>
                      <a:pt x="0" y="61"/>
                    </a:lnTo>
                    <a:lnTo>
                      <a:pt x="106" y="61"/>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7" name="Freeform 733"/>
              <p:cNvSpPr>
                <a:spLocks/>
              </p:cNvSpPr>
              <p:nvPr/>
            </p:nvSpPr>
            <p:spPr bwMode="auto">
              <a:xfrm>
                <a:off x="2339975" y="4782334"/>
                <a:ext cx="269875" cy="146050"/>
              </a:xfrm>
              <a:custGeom>
                <a:avLst/>
                <a:gdLst/>
                <a:ahLst/>
                <a:cxnLst>
                  <a:cxn ang="0">
                    <a:pos x="170" y="46"/>
                  </a:cxn>
                  <a:cxn ang="0">
                    <a:pos x="106" y="0"/>
                  </a:cxn>
                  <a:cxn ang="0">
                    <a:pos x="106" y="30"/>
                  </a:cxn>
                  <a:cxn ang="0">
                    <a:pos x="0" y="30"/>
                  </a:cxn>
                  <a:cxn ang="0">
                    <a:pos x="0" y="61"/>
                  </a:cxn>
                  <a:cxn ang="0">
                    <a:pos x="106" y="61"/>
                  </a:cxn>
                  <a:cxn ang="0">
                    <a:pos x="106" y="92"/>
                  </a:cxn>
                  <a:cxn ang="0">
                    <a:pos x="170" y="46"/>
                  </a:cxn>
                </a:cxnLst>
                <a:rect l="0" t="0" r="r" b="b"/>
                <a:pathLst>
                  <a:path w="170" h="92">
                    <a:moveTo>
                      <a:pt x="170" y="46"/>
                    </a:moveTo>
                    <a:lnTo>
                      <a:pt x="106" y="0"/>
                    </a:lnTo>
                    <a:lnTo>
                      <a:pt x="106" y="30"/>
                    </a:lnTo>
                    <a:lnTo>
                      <a:pt x="0" y="30"/>
                    </a:lnTo>
                    <a:lnTo>
                      <a:pt x="0" y="61"/>
                    </a:lnTo>
                    <a:lnTo>
                      <a:pt x="106" y="61"/>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8" name="Freeform 734"/>
              <p:cNvSpPr>
                <a:spLocks/>
              </p:cNvSpPr>
              <p:nvPr/>
            </p:nvSpPr>
            <p:spPr bwMode="auto">
              <a:xfrm>
                <a:off x="2339975" y="5172859"/>
                <a:ext cx="269875" cy="146050"/>
              </a:xfrm>
              <a:custGeom>
                <a:avLst/>
                <a:gdLst/>
                <a:ahLst/>
                <a:cxnLst>
                  <a:cxn ang="0">
                    <a:pos x="170" y="46"/>
                  </a:cxn>
                  <a:cxn ang="0">
                    <a:pos x="106" y="0"/>
                  </a:cxn>
                  <a:cxn ang="0">
                    <a:pos x="106" y="30"/>
                  </a:cxn>
                  <a:cxn ang="0">
                    <a:pos x="0" y="30"/>
                  </a:cxn>
                  <a:cxn ang="0">
                    <a:pos x="0" y="61"/>
                  </a:cxn>
                  <a:cxn ang="0">
                    <a:pos x="106" y="61"/>
                  </a:cxn>
                  <a:cxn ang="0">
                    <a:pos x="106" y="92"/>
                  </a:cxn>
                  <a:cxn ang="0">
                    <a:pos x="170" y="46"/>
                  </a:cxn>
                </a:cxnLst>
                <a:rect l="0" t="0" r="r" b="b"/>
                <a:pathLst>
                  <a:path w="170" h="92">
                    <a:moveTo>
                      <a:pt x="170" y="46"/>
                    </a:moveTo>
                    <a:lnTo>
                      <a:pt x="106" y="0"/>
                    </a:lnTo>
                    <a:lnTo>
                      <a:pt x="106" y="30"/>
                    </a:lnTo>
                    <a:lnTo>
                      <a:pt x="0" y="30"/>
                    </a:lnTo>
                    <a:lnTo>
                      <a:pt x="0" y="61"/>
                    </a:lnTo>
                    <a:lnTo>
                      <a:pt x="106" y="61"/>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9" name="Freeform 735"/>
              <p:cNvSpPr>
                <a:spLocks/>
              </p:cNvSpPr>
              <p:nvPr/>
            </p:nvSpPr>
            <p:spPr bwMode="auto">
              <a:xfrm>
                <a:off x="2339975" y="5172859"/>
                <a:ext cx="269875" cy="146050"/>
              </a:xfrm>
              <a:custGeom>
                <a:avLst/>
                <a:gdLst/>
                <a:ahLst/>
                <a:cxnLst>
                  <a:cxn ang="0">
                    <a:pos x="170" y="46"/>
                  </a:cxn>
                  <a:cxn ang="0">
                    <a:pos x="106" y="0"/>
                  </a:cxn>
                  <a:cxn ang="0">
                    <a:pos x="106" y="30"/>
                  </a:cxn>
                  <a:cxn ang="0">
                    <a:pos x="0" y="30"/>
                  </a:cxn>
                  <a:cxn ang="0">
                    <a:pos x="0" y="61"/>
                  </a:cxn>
                  <a:cxn ang="0">
                    <a:pos x="106" y="61"/>
                  </a:cxn>
                  <a:cxn ang="0">
                    <a:pos x="106" y="92"/>
                  </a:cxn>
                  <a:cxn ang="0">
                    <a:pos x="170" y="46"/>
                  </a:cxn>
                </a:cxnLst>
                <a:rect l="0" t="0" r="r" b="b"/>
                <a:pathLst>
                  <a:path w="170" h="92">
                    <a:moveTo>
                      <a:pt x="170" y="46"/>
                    </a:moveTo>
                    <a:lnTo>
                      <a:pt x="106" y="0"/>
                    </a:lnTo>
                    <a:lnTo>
                      <a:pt x="106" y="30"/>
                    </a:lnTo>
                    <a:lnTo>
                      <a:pt x="0" y="30"/>
                    </a:lnTo>
                    <a:lnTo>
                      <a:pt x="0" y="61"/>
                    </a:lnTo>
                    <a:lnTo>
                      <a:pt x="106" y="61"/>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0" name="Freeform 736"/>
              <p:cNvSpPr>
                <a:spLocks/>
              </p:cNvSpPr>
              <p:nvPr/>
            </p:nvSpPr>
            <p:spPr bwMode="auto">
              <a:xfrm>
                <a:off x="2339975" y="5368121"/>
                <a:ext cx="269875" cy="146050"/>
              </a:xfrm>
              <a:custGeom>
                <a:avLst/>
                <a:gdLst/>
                <a:ahLst/>
                <a:cxnLst>
                  <a:cxn ang="0">
                    <a:pos x="170" y="46"/>
                  </a:cxn>
                  <a:cxn ang="0">
                    <a:pos x="106" y="0"/>
                  </a:cxn>
                  <a:cxn ang="0">
                    <a:pos x="106" y="30"/>
                  </a:cxn>
                  <a:cxn ang="0">
                    <a:pos x="0" y="30"/>
                  </a:cxn>
                  <a:cxn ang="0">
                    <a:pos x="0" y="61"/>
                  </a:cxn>
                  <a:cxn ang="0">
                    <a:pos x="106" y="61"/>
                  </a:cxn>
                  <a:cxn ang="0">
                    <a:pos x="106" y="92"/>
                  </a:cxn>
                  <a:cxn ang="0">
                    <a:pos x="170" y="46"/>
                  </a:cxn>
                </a:cxnLst>
                <a:rect l="0" t="0" r="r" b="b"/>
                <a:pathLst>
                  <a:path w="170" h="92">
                    <a:moveTo>
                      <a:pt x="170" y="46"/>
                    </a:moveTo>
                    <a:lnTo>
                      <a:pt x="106" y="0"/>
                    </a:lnTo>
                    <a:lnTo>
                      <a:pt x="106" y="30"/>
                    </a:lnTo>
                    <a:lnTo>
                      <a:pt x="0" y="30"/>
                    </a:lnTo>
                    <a:lnTo>
                      <a:pt x="0" y="61"/>
                    </a:lnTo>
                    <a:lnTo>
                      <a:pt x="106" y="61"/>
                    </a:lnTo>
                    <a:lnTo>
                      <a:pt x="106" y="92"/>
                    </a:lnTo>
                    <a:lnTo>
                      <a:pt x="170" y="46"/>
                    </a:lnTo>
                    <a:close/>
                  </a:path>
                </a:pathLst>
              </a:custGeom>
              <a:solidFill>
                <a:srgbClr val="CDCDC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1" name="Freeform 737"/>
              <p:cNvSpPr>
                <a:spLocks/>
              </p:cNvSpPr>
              <p:nvPr/>
            </p:nvSpPr>
            <p:spPr bwMode="auto">
              <a:xfrm>
                <a:off x="2339975" y="5368121"/>
                <a:ext cx="269875" cy="146050"/>
              </a:xfrm>
              <a:custGeom>
                <a:avLst/>
                <a:gdLst/>
                <a:ahLst/>
                <a:cxnLst>
                  <a:cxn ang="0">
                    <a:pos x="170" y="46"/>
                  </a:cxn>
                  <a:cxn ang="0">
                    <a:pos x="106" y="0"/>
                  </a:cxn>
                  <a:cxn ang="0">
                    <a:pos x="106" y="30"/>
                  </a:cxn>
                  <a:cxn ang="0">
                    <a:pos x="0" y="30"/>
                  </a:cxn>
                  <a:cxn ang="0">
                    <a:pos x="0" y="61"/>
                  </a:cxn>
                  <a:cxn ang="0">
                    <a:pos x="106" y="61"/>
                  </a:cxn>
                  <a:cxn ang="0">
                    <a:pos x="106" y="92"/>
                  </a:cxn>
                  <a:cxn ang="0">
                    <a:pos x="170" y="46"/>
                  </a:cxn>
                </a:cxnLst>
                <a:rect l="0" t="0" r="r" b="b"/>
                <a:pathLst>
                  <a:path w="170" h="92">
                    <a:moveTo>
                      <a:pt x="170" y="46"/>
                    </a:moveTo>
                    <a:lnTo>
                      <a:pt x="106" y="0"/>
                    </a:lnTo>
                    <a:lnTo>
                      <a:pt x="106" y="30"/>
                    </a:lnTo>
                    <a:lnTo>
                      <a:pt x="0" y="30"/>
                    </a:lnTo>
                    <a:lnTo>
                      <a:pt x="0" y="61"/>
                    </a:lnTo>
                    <a:lnTo>
                      <a:pt x="106" y="61"/>
                    </a:lnTo>
                    <a:lnTo>
                      <a:pt x="106" y="92"/>
                    </a:lnTo>
                    <a:lnTo>
                      <a:pt x="170" y="46"/>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2" name="Rectangle 738"/>
              <p:cNvSpPr>
                <a:spLocks noChangeArrowheads="1"/>
              </p:cNvSpPr>
              <p:nvPr/>
            </p:nvSpPr>
            <p:spPr bwMode="auto">
              <a:xfrm>
                <a:off x="3452813" y="6222196"/>
                <a:ext cx="13493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63" name="Rectangle 739"/>
              <p:cNvSpPr>
                <a:spLocks noChangeArrowheads="1"/>
              </p:cNvSpPr>
              <p:nvPr/>
            </p:nvSpPr>
            <p:spPr bwMode="auto">
              <a:xfrm>
                <a:off x="3521075" y="6222196"/>
                <a:ext cx="13493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c</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764" name="Rectangle 740"/>
              <p:cNvSpPr>
                <a:spLocks noChangeArrowheads="1"/>
              </p:cNvSpPr>
              <p:nvPr/>
            </p:nvSpPr>
            <p:spPr bwMode="auto">
              <a:xfrm>
                <a:off x="3587750" y="6222196"/>
                <a:ext cx="134938" cy="114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1" i="0" u="none" strike="noStrike" cap="none" normalizeH="0" baseline="0" smtClean="0">
                    <a:ln>
                      <a:noFill/>
                    </a:ln>
                    <a:solidFill>
                      <a:srgbClr val="000000"/>
                    </a:solidFill>
                    <a:effectLst/>
                    <a:latin typeface="宋体" pitchFamily="2" charset="-122"/>
                    <a:ea typeface="宋体" pitchFamily="2" charset="-122"/>
                    <a:cs typeface="宋体" pitchFamily="2" charset="-122"/>
                  </a:rPr>
                  <a:t>)</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sp>
          <p:nvSpPr>
            <p:cNvPr id="1766" name="Freeform 742"/>
            <p:cNvSpPr>
              <a:spLocks/>
            </p:cNvSpPr>
            <p:nvPr/>
          </p:nvSpPr>
          <p:spPr bwMode="auto">
            <a:xfrm>
              <a:off x="1623981" y="3293285"/>
              <a:ext cx="269875" cy="195263"/>
            </a:xfrm>
            <a:custGeom>
              <a:avLst/>
              <a:gdLst/>
              <a:ahLst/>
              <a:cxnLst>
                <a:cxn ang="0">
                  <a:pos x="170" y="62"/>
                </a:cxn>
                <a:cxn ang="0">
                  <a:pos x="93" y="0"/>
                </a:cxn>
                <a:cxn ang="0">
                  <a:pos x="93" y="41"/>
                </a:cxn>
                <a:cxn ang="0">
                  <a:pos x="0" y="41"/>
                </a:cxn>
                <a:cxn ang="0">
                  <a:pos x="0" y="82"/>
                </a:cxn>
                <a:cxn ang="0">
                  <a:pos x="93" y="82"/>
                </a:cxn>
                <a:cxn ang="0">
                  <a:pos x="93" y="123"/>
                </a:cxn>
                <a:cxn ang="0">
                  <a:pos x="170" y="62"/>
                </a:cxn>
              </a:cxnLst>
              <a:rect l="0" t="0" r="r" b="b"/>
              <a:pathLst>
                <a:path w="170" h="123">
                  <a:moveTo>
                    <a:pt x="170" y="62"/>
                  </a:moveTo>
                  <a:lnTo>
                    <a:pt x="93" y="0"/>
                  </a:lnTo>
                  <a:lnTo>
                    <a:pt x="93" y="41"/>
                  </a:lnTo>
                  <a:lnTo>
                    <a:pt x="0" y="41"/>
                  </a:lnTo>
                  <a:lnTo>
                    <a:pt x="0" y="82"/>
                  </a:lnTo>
                  <a:lnTo>
                    <a:pt x="93" y="82"/>
                  </a:lnTo>
                  <a:lnTo>
                    <a:pt x="93" y="123"/>
                  </a:lnTo>
                  <a:lnTo>
                    <a:pt x="170" y="62"/>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7" name="Freeform 743"/>
            <p:cNvSpPr>
              <a:spLocks noEditPoints="1"/>
            </p:cNvSpPr>
            <p:nvPr/>
          </p:nvSpPr>
          <p:spPr bwMode="auto">
            <a:xfrm>
              <a:off x="1550956" y="2361423"/>
              <a:ext cx="11113" cy="423863"/>
            </a:xfrm>
            <a:custGeom>
              <a:avLst/>
              <a:gdLst/>
              <a:ahLst/>
              <a:cxnLst>
                <a:cxn ang="0">
                  <a:pos x="16" y="8"/>
                </a:cxn>
                <a:cxn ang="0">
                  <a:pos x="16" y="56"/>
                </a:cxn>
                <a:cxn ang="0">
                  <a:pos x="8" y="64"/>
                </a:cxn>
                <a:cxn ang="0">
                  <a:pos x="0" y="56"/>
                </a:cxn>
                <a:cxn ang="0">
                  <a:pos x="0" y="8"/>
                </a:cxn>
                <a:cxn ang="0">
                  <a:pos x="8" y="0"/>
                </a:cxn>
                <a:cxn ang="0">
                  <a:pos x="16" y="8"/>
                </a:cxn>
                <a:cxn ang="0">
                  <a:pos x="16" y="104"/>
                </a:cxn>
                <a:cxn ang="0">
                  <a:pos x="16" y="152"/>
                </a:cxn>
                <a:cxn ang="0">
                  <a:pos x="8" y="160"/>
                </a:cxn>
                <a:cxn ang="0">
                  <a:pos x="0" y="152"/>
                </a:cxn>
                <a:cxn ang="0">
                  <a:pos x="0" y="104"/>
                </a:cxn>
                <a:cxn ang="0">
                  <a:pos x="8" y="96"/>
                </a:cxn>
                <a:cxn ang="0">
                  <a:pos x="16" y="104"/>
                </a:cxn>
                <a:cxn ang="0">
                  <a:pos x="16" y="200"/>
                </a:cxn>
                <a:cxn ang="0">
                  <a:pos x="16" y="248"/>
                </a:cxn>
                <a:cxn ang="0">
                  <a:pos x="8" y="256"/>
                </a:cxn>
                <a:cxn ang="0">
                  <a:pos x="0" y="248"/>
                </a:cxn>
                <a:cxn ang="0">
                  <a:pos x="0" y="200"/>
                </a:cxn>
                <a:cxn ang="0">
                  <a:pos x="8" y="192"/>
                </a:cxn>
                <a:cxn ang="0">
                  <a:pos x="16" y="200"/>
                </a:cxn>
                <a:cxn ang="0">
                  <a:pos x="16" y="296"/>
                </a:cxn>
                <a:cxn ang="0">
                  <a:pos x="16" y="344"/>
                </a:cxn>
                <a:cxn ang="0">
                  <a:pos x="8" y="352"/>
                </a:cxn>
                <a:cxn ang="0">
                  <a:pos x="0" y="344"/>
                </a:cxn>
                <a:cxn ang="0">
                  <a:pos x="0" y="296"/>
                </a:cxn>
                <a:cxn ang="0">
                  <a:pos x="8" y="288"/>
                </a:cxn>
                <a:cxn ang="0">
                  <a:pos x="16" y="296"/>
                </a:cxn>
                <a:cxn ang="0">
                  <a:pos x="16" y="392"/>
                </a:cxn>
                <a:cxn ang="0">
                  <a:pos x="16" y="440"/>
                </a:cxn>
                <a:cxn ang="0">
                  <a:pos x="8" y="448"/>
                </a:cxn>
                <a:cxn ang="0">
                  <a:pos x="0" y="440"/>
                </a:cxn>
                <a:cxn ang="0">
                  <a:pos x="0" y="392"/>
                </a:cxn>
                <a:cxn ang="0">
                  <a:pos x="8" y="384"/>
                </a:cxn>
                <a:cxn ang="0">
                  <a:pos x="16" y="392"/>
                </a:cxn>
                <a:cxn ang="0">
                  <a:pos x="16" y="488"/>
                </a:cxn>
                <a:cxn ang="0">
                  <a:pos x="16" y="536"/>
                </a:cxn>
                <a:cxn ang="0">
                  <a:pos x="8" y="544"/>
                </a:cxn>
                <a:cxn ang="0">
                  <a:pos x="0" y="536"/>
                </a:cxn>
                <a:cxn ang="0">
                  <a:pos x="0" y="488"/>
                </a:cxn>
                <a:cxn ang="0">
                  <a:pos x="8" y="480"/>
                </a:cxn>
                <a:cxn ang="0">
                  <a:pos x="16" y="488"/>
                </a:cxn>
                <a:cxn ang="0">
                  <a:pos x="16" y="584"/>
                </a:cxn>
                <a:cxn ang="0">
                  <a:pos x="16" y="632"/>
                </a:cxn>
                <a:cxn ang="0">
                  <a:pos x="8" y="640"/>
                </a:cxn>
                <a:cxn ang="0">
                  <a:pos x="0" y="632"/>
                </a:cxn>
                <a:cxn ang="0">
                  <a:pos x="0" y="584"/>
                </a:cxn>
                <a:cxn ang="0">
                  <a:pos x="8" y="576"/>
                </a:cxn>
                <a:cxn ang="0">
                  <a:pos x="16" y="584"/>
                </a:cxn>
                <a:cxn ang="0">
                  <a:pos x="16" y="680"/>
                </a:cxn>
                <a:cxn ang="0">
                  <a:pos x="16" y="728"/>
                </a:cxn>
                <a:cxn ang="0">
                  <a:pos x="8" y="736"/>
                </a:cxn>
                <a:cxn ang="0">
                  <a:pos x="0" y="728"/>
                </a:cxn>
                <a:cxn ang="0">
                  <a:pos x="0" y="680"/>
                </a:cxn>
                <a:cxn ang="0">
                  <a:pos x="8" y="672"/>
                </a:cxn>
                <a:cxn ang="0">
                  <a:pos x="16" y="680"/>
                </a:cxn>
                <a:cxn ang="0">
                  <a:pos x="16" y="776"/>
                </a:cxn>
                <a:cxn ang="0">
                  <a:pos x="16" y="824"/>
                </a:cxn>
                <a:cxn ang="0">
                  <a:pos x="8" y="832"/>
                </a:cxn>
                <a:cxn ang="0">
                  <a:pos x="0" y="824"/>
                </a:cxn>
                <a:cxn ang="0">
                  <a:pos x="0" y="776"/>
                </a:cxn>
                <a:cxn ang="0">
                  <a:pos x="8" y="768"/>
                </a:cxn>
                <a:cxn ang="0">
                  <a:pos x="16" y="776"/>
                </a:cxn>
              </a:cxnLst>
              <a:rect l="0" t="0" r="r" b="b"/>
              <a:pathLst>
                <a:path w="16" h="832">
                  <a:moveTo>
                    <a:pt x="16" y="8"/>
                  </a:moveTo>
                  <a:lnTo>
                    <a:pt x="16" y="56"/>
                  </a:lnTo>
                  <a:cubicBezTo>
                    <a:pt x="16" y="61"/>
                    <a:pt x="13" y="64"/>
                    <a:pt x="8" y="64"/>
                  </a:cubicBezTo>
                  <a:cubicBezTo>
                    <a:pt x="4" y="64"/>
                    <a:pt x="0" y="61"/>
                    <a:pt x="0" y="56"/>
                  </a:cubicBezTo>
                  <a:lnTo>
                    <a:pt x="0" y="8"/>
                  </a:lnTo>
                  <a:cubicBezTo>
                    <a:pt x="0" y="4"/>
                    <a:pt x="4" y="0"/>
                    <a:pt x="8" y="0"/>
                  </a:cubicBezTo>
                  <a:cubicBezTo>
                    <a:pt x="13" y="0"/>
                    <a:pt x="16" y="4"/>
                    <a:pt x="16" y="8"/>
                  </a:cubicBezTo>
                  <a:close/>
                  <a:moveTo>
                    <a:pt x="16" y="104"/>
                  </a:moveTo>
                  <a:lnTo>
                    <a:pt x="16" y="152"/>
                  </a:lnTo>
                  <a:cubicBezTo>
                    <a:pt x="16" y="157"/>
                    <a:pt x="13" y="160"/>
                    <a:pt x="8" y="160"/>
                  </a:cubicBezTo>
                  <a:cubicBezTo>
                    <a:pt x="4" y="160"/>
                    <a:pt x="0" y="157"/>
                    <a:pt x="0" y="152"/>
                  </a:cubicBezTo>
                  <a:lnTo>
                    <a:pt x="0" y="104"/>
                  </a:lnTo>
                  <a:cubicBezTo>
                    <a:pt x="0" y="100"/>
                    <a:pt x="4" y="96"/>
                    <a:pt x="8" y="96"/>
                  </a:cubicBezTo>
                  <a:cubicBezTo>
                    <a:pt x="13" y="96"/>
                    <a:pt x="16" y="100"/>
                    <a:pt x="16" y="104"/>
                  </a:cubicBezTo>
                  <a:close/>
                  <a:moveTo>
                    <a:pt x="16" y="200"/>
                  </a:moveTo>
                  <a:lnTo>
                    <a:pt x="16" y="248"/>
                  </a:lnTo>
                  <a:cubicBezTo>
                    <a:pt x="16" y="253"/>
                    <a:pt x="13" y="256"/>
                    <a:pt x="8" y="256"/>
                  </a:cubicBezTo>
                  <a:cubicBezTo>
                    <a:pt x="4" y="256"/>
                    <a:pt x="0" y="253"/>
                    <a:pt x="0" y="248"/>
                  </a:cubicBezTo>
                  <a:lnTo>
                    <a:pt x="0" y="200"/>
                  </a:lnTo>
                  <a:cubicBezTo>
                    <a:pt x="0" y="196"/>
                    <a:pt x="4" y="192"/>
                    <a:pt x="8" y="192"/>
                  </a:cubicBezTo>
                  <a:cubicBezTo>
                    <a:pt x="13" y="192"/>
                    <a:pt x="16" y="196"/>
                    <a:pt x="16" y="200"/>
                  </a:cubicBezTo>
                  <a:close/>
                  <a:moveTo>
                    <a:pt x="16" y="296"/>
                  </a:moveTo>
                  <a:lnTo>
                    <a:pt x="16" y="344"/>
                  </a:lnTo>
                  <a:cubicBezTo>
                    <a:pt x="16" y="349"/>
                    <a:pt x="13" y="352"/>
                    <a:pt x="8" y="352"/>
                  </a:cubicBezTo>
                  <a:cubicBezTo>
                    <a:pt x="4" y="352"/>
                    <a:pt x="0" y="349"/>
                    <a:pt x="0" y="344"/>
                  </a:cubicBezTo>
                  <a:lnTo>
                    <a:pt x="0" y="296"/>
                  </a:lnTo>
                  <a:cubicBezTo>
                    <a:pt x="0" y="292"/>
                    <a:pt x="4" y="288"/>
                    <a:pt x="8" y="288"/>
                  </a:cubicBezTo>
                  <a:cubicBezTo>
                    <a:pt x="13" y="288"/>
                    <a:pt x="16" y="292"/>
                    <a:pt x="16" y="296"/>
                  </a:cubicBezTo>
                  <a:close/>
                  <a:moveTo>
                    <a:pt x="16" y="392"/>
                  </a:moveTo>
                  <a:lnTo>
                    <a:pt x="16" y="440"/>
                  </a:lnTo>
                  <a:cubicBezTo>
                    <a:pt x="16" y="445"/>
                    <a:pt x="13" y="448"/>
                    <a:pt x="8" y="448"/>
                  </a:cubicBezTo>
                  <a:cubicBezTo>
                    <a:pt x="4" y="448"/>
                    <a:pt x="0" y="445"/>
                    <a:pt x="0" y="440"/>
                  </a:cubicBezTo>
                  <a:lnTo>
                    <a:pt x="0" y="392"/>
                  </a:lnTo>
                  <a:cubicBezTo>
                    <a:pt x="0" y="388"/>
                    <a:pt x="4" y="384"/>
                    <a:pt x="8" y="384"/>
                  </a:cubicBezTo>
                  <a:cubicBezTo>
                    <a:pt x="13" y="384"/>
                    <a:pt x="16" y="388"/>
                    <a:pt x="16" y="392"/>
                  </a:cubicBezTo>
                  <a:close/>
                  <a:moveTo>
                    <a:pt x="16" y="488"/>
                  </a:moveTo>
                  <a:lnTo>
                    <a:pt x="16" y="536"/>
                  </a:lnTo>
                  <a:cubicBezTo>
                    <a:pt x="16" y="541"/>
                    <a:pt x="13" y="544"/>
                    <a:pt x="8" y="544"/>
                  </a:cubicBezTo>
                  <a:cubicBezTo>
                    <a:pt x="4" y="544"/>
                    <a:pt x="0" y="541"/>
                    <a:pt x="0" y="536"/>
                  </a:cubicBezTo>
                  <a:lnTo>
                    <a:pt x="0" y="488"/>
                  </a:lnTo>
                  <a:cubicBezTo>
                    <a:pt x="0" y="484"/>
                    <a:pt x="4" y="480"/>
                    <a:pt x="8" y="480"/>
                  </a:cubicBezTo>
                  <a:cubicBezTo>
                    <a:pt x="13" y="480"/>
                    <a:pt x="16" y="484"/>
                    <a:pt x="16" y="488"/>
                  </a:cubicBezTo>
                  <a:close/>
                  <a:moveTo>
                    <a:pt x="16" y="584"/>
                  </a:moveTo>
                  <a:lnTo>
                    <a:pt x="16" y="632"/>
                  </a:lnTo>
                  <a:cubicBezTo>
                    <a:pt x="16" y="637"/>
                    <a:pt x="13" y="640"/>
                    <a:pt x="8" y="640"/>
                  </a:cubicBezTo>
                  <a:cubicBezTo>
                    <a:pt x="4" y="640"/>
                    <a:pt x="0" y="637"/>
                    <a:pt x="0" y="632"/>
                  </a:cubicBezTo>
                  <a:lnTo>
                    <a:pt x="0" y="584"/>
                  </a:lnTo>
                  <a:cubicBezTo>
                    <a:pt x="0" y="580"/>
                    <a:pt x="4" y="576"/>
                    <a:pt x="8" y="576"/>
                  </a:cubicBezTo>
                  <a:cubicBezTo>
                    <a:pt x="13" y="576"/>
                    <a:pt x="16" y="580"/>
                    <a:pt x="16" y="584"/>
                  </a:cubicBezTo>
                  <a:close/>
                  <a:moveTo>
                    <a:pt x="16" y="680"/>
                  </a:moveTo>
                  <a:lnTo>
                    <a:pt x="16" y="728"/>
                  </a:lnTo>
                  <a:cubicBezTo>
                    <a:pt x="16" y="733"/>
                    <a:pt x="13" y="736"/>
                    <a:pt x="8" y="736"/>
                  </a:cubicBezTo>
                  <a:cubicBezTo>
                    <a:pt x="4" y="736"/>
                    <a:pt x="0" y="733"/>
                    <a:pt x="0" y="728"/>
                  </a:cubicBezTo>
                  <a:lnTo>
                    <a:pt x="0" y="680"/>
                  </a:lnTo>
                  <a:cubicBezTo>
                    <a:pt x="0" y="676"/>
                    <a:pt x="4" y="672"/>
                    <a:pt x="8" y="672"/>
                  </a:cubicBezTo>
                  <a:cubicBezTo>
                    <a:pt x="13" y="672"/>
                    <a:pt x="16" y="676"/>
                    <a:pt x="16" y="680"/>
                  </a:cubicBezTo>
                  <a:close/>
                  <a:moveTo>
                    <a:pt x="16" y="776"/>
                  </a:moveTo>
                  <a:lnTo>
                    <a:pt x="16" y="824"/>
                  </a:lnTo>
                  <a:cubicBezTo>
                    <a:pt x="16" y="829"/>
                    <a:pt x="13" y="832"/>
                    <a:pt x="8" y="832"/>
                  </a:cubicBezTo>
                  <a:cubicBezTo>
                    <a:pt x="4" y="832"/>
                    <a:pt x="0" y="829"/>
                    <a:pt x="0" y="824"/>
                  </a:cubicBezTo>
                  <a:lnTo>
                    <a:pt x="0" y="776"/>
                  </a:lnTo>
                  <a:cubicBezTo>
                    <a:pt x="0" y="772"/>
                    <a:pt x="4" y="768"/>
                    <a:pt x="8" y="768"/>
                  </a:cubicBezTo>
                  <a:cubicBezTo>
                    <a:pt x="13" y="768"/>
                    <a:pt x="16" y="772"/>
                    <a:pt x="16" y="776"/>
                  </a:cubicBezTo>
                  <a:close/>
                </a:path>
              </a:pathLst>
            </a:custGeom>
            <a:solidFill>
              <a:srgbClr val="000000"/>
            </a:solidFill>
            <a:ln w="7"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8" name="Freeform 744"/>
            <p:cNvSpPr>
              <a:spLocks noEditPoints="1"/>
            </p:cNvSpPr>
            <p:nvPr/>
          </p:nvSpPr>
          <p:spPr bwMode="auto">
            <a:xfrm>
              <a:off x="334931" y="2409048"/>
              <a:ext cx="898525" cy="400050"/>
            </a:xfrm>
            <a:custGeom>
              <a:avLst/>
              <a:gdLst/>
              <a:ahLst/>
              <a:cxnLst>
                <a:cxn ang="0">
                  <a:pos x="1233" y="41"/>
                </a:cxn>
                <a:cxn ang="0">
                  <a:pos x="1225" y="28"/>
                </a:cxn>
                <a:cxn ang="0">
                  <a:pos x="1277" y="5"/>
                </a:cxn>
                <a:cxn ang="0">
                  <a:pos x="1192" y="66"/>
                </a:cxn>
                <a:cxn ang="0">
                  <a:pos x="1140" y="89"/>
                </a:cxn>
                <a:cxn ang="0">
                  <a:pos x="1184" y="53"/>
                </a:cxn>
                <a:cxn ang="0">
                  <a:pos x="1192" y="66"/>
                </a:cxn>
                <a:cxn ang="0">
                  <a:pos x="1069" y="141"/>
                </a:cxn>
                <a:cxn ang="0">
                  <a:pos x="1061" y="128"/>
                </a:cxn>
                <a:cxn ang="0">
                  <a:pos x="1113" y="105"/>
                </a:cxn>
                <a:cxn ang="0">
                  <a:pos x="1028" y="166"/>
                </a:cxn>
                <a:cxn ang="0">
                  <a:pos x="976" y="189"/>
                </a:cxn>
                <a:cxn ang="0">
                  <a:pos x="1020" y="153"/>
                </a:cxn>
                <a:cxn ang="0">
                  <a:pos x="1028" y="166"/>
                </a:cxn>
                <a:cxn ang="0">
                  <a:pos x="905" y="241"/>
                </a:cxn>
                <a:cxn ang="0">
                  <a:pos x="897" y="228"/>
                </a:cxn>
                <a:cxn ang="0">
                  <a:pos x="949" y="205"/>
                </a:cxn>
                <a:cxn ang="0">
                  <a:pos x="864" y="266"/>
                </a:cxn>
                <a:cxn ang="0">
                  <a:pos x="812" y="289"/>
                </a:cxn>
                <a:cxn ang="0">
                  <a:pos x="856" y="253"/>
                </a:cxn>
                <a:cxn ang="0">
                  <a:pos x="864" y="266"/>
                </a:cxn>
                <a:cxn ang="0">
                  <a:pos x="741" y="341"/>
                </a:cxn>
                <a:cxn ang="0">
                  <a:pos x="733" y="328"/>
                </a:cxn>
                <a:cxn ang="0">
                  <a:pos x="785" y="305"/>
                </a:cxn>
                <a:cxn ang="0">
                  <a:pos x="701" y="366"/>
                </a:cxn>
                <a:cxn ang="0">
                  <a:pos x="649" y="389"/>
                </a:cxn>
                <a:cxn ang="0">
                  <a:pos x="692" y="353"/>
                </a:cxn>
                <a:cxn ang="0">
                  <a:pos x="701" y="366"/>
                </a:cxn>
                <a:cxn ang="0">
                  <a:pos x="578" y="442"/>
                </a:cxn>
                <a:cxn ang="0">
                  <a:pos x="569" y="428"/>
                </a:cxn>
                <a:cxn ang="0">
                  <a:pos x="621" y="405"/>
                </a:cxn>
                <a:cxn ang="0">
                  <a:pos x="537" y="467"/>
                </a:cxn>
                <a:cxn ang="0">
                  <a:pos x="485" y="489"/>
                </a:cxn>
                <a:cxn ang="0">
                  <a:pos x="528" y="453"/>
                </a:cxn>
                <a:cxn ang="0">
                  <a:pos x="537" y="467"/>
                </a:cxn>
                <a:cxn ang="0">
                  <a:pos x="414" y="542"/>
                </a:cxn>
                <a:cxn ang="0">
                  <a:pos x="405" y="528"/>
                </a:cxn>
                <a:cxn ang="0">
                  <a:pos x="457" y="506"/>
                </a:cxn>
                <a:cxn ang="0">
                  <a:pos x="373" y="567"/>
                </a:cxn>
                <a:cxn ang="0">
                  <a:pos x="321" y="589"/>
                </a:cxn>
                <a:cxn ang="0">
                  <a:pos x="364" y="553"/>
                </a:cxn>
                <a:cxn ang="0">
                  <a:pos x="373" y="567"/>
                </a:cxn>
                <a:cxn ang="0">
                  <a:pos x="250" y="642"/>
                </a:cxn>
                <a:cxn ang="0">
                  <a:pos x="242" y="628"/>
                </a:cxn>
                <a:cxn ang="0">
                  <a:pos x="293" y="606"/>
                </a:cxn>
                <a:cxn ang="0">
                  <a:pos x="209" y="667"/>
                </a:cxn>
                <a:cxn ang="0">
                  <a:pos x="157" y="689"/>
                </a:cxn>
                <a:cxn ang="0">
                  <a:pos x="201" y="653"/>
                </a:cxn>
                <a:cxn ang="0">
                  <a:pos x="209" y="667"/>
                </a:cxn>
                <a:cxn ang="0">
                  <a:pos x="86" y="742"/>
                </a:cxn>
                <a:cxn ang="0">
                  <a:pos x="78" y="728"/>
                </a:cxn>
                <a:cxn ang="0">
                  <a:pos x="130" y="706"/>
                </a:cxn>
                <a:cxn ang="0">
                  <a:pos x="45" y="767"/>
                </a:cxn>
                <a:cxn ang="0">
                  <a:pos x="2" y="783"/>
                </a:cxn>
                <a:cxn ang="0">
                  <a:pos x="37" y="753"/>
                </a:cxn>
                <a:cxn ang="0">
                  <a:pos x="45" y="767"/>
                </a:cxn>
              </a:cxnLst>
              <a:rect l="0" t="0" r="r" b="b"/>
              <a:pathLst>
                <a:path w="1279" h="788">
                  <a:moveTo>
                    <a:pt x="1274" y="16"/>
                  </a:moveTo>
                  <a:lnTo>
                    <a:pt x="1233" y="41"/>
                  </a:lnTo>
                  <a:cubicBezTo>
                    <a:pt x="1229" y="44"/>
                    <a:pt x="1224" y="42"/>
                    <a:pt x="1222" y="39"/>
                  </a:cubicBezTo>
                  <a:cubicBezTo>
                    <a:pt x="1220" y="35"/>
                    <a:pt x="1221" y="30"/>
                    <a:pt x="1225" y="28"/>
                  </a:cubicBezTo>
                  <a:lnTo>
                    <a:pt x="1266" y="3"/>
                  </a:lnTo>
                  <a:cubicBezTo>
                    <a:pt x="1270" y="0"/>
                    <a:pt x="1274" y="2"/>
                    <a:pt x="1277" y="5"/>
                  </a:cubicBezTo>
                  <a:cubicBezTo>
                    <a:pt x="1279" y="9"/>
                    <a:pt x="1278" y="14"/>
                    <a:pt x="1274" y="16"/>
                  </a:cubicBezTo>
                  <a:close/>
                  <a:moveTo>
                    <a:pt x="1192" y="66"/>
                  </a:moveTo>
                  <a:lnTo>
                    <a:pt x="1151" y="91"/>
                  </a:lnTo>
                  <a:cubicBezTo>
                    <a:pt x="1147" y="94"/>
                    <a:pt x="1142" y="92"/>
                    <a:pt x="1140" y="89"/>
                  </a:cubicBezTo>
                  <a:cubicBezTo>
                    <a:pt x="1138" y="85"/>
                    <a:pt x="1139" y="80"/>
                    <a:pt x="1143" y="78"/>
                  </a:cubicBezTo>
                  <a:lnTo>
                    <a:pt x="1184" y="53"/>
                  </a:lnTo>
                  <a:cubicBezTo>
                    <a:pt x="1188" y="50"/>
                    <a:pt x="1193" y="52"/>
                    <a:pt x="1195" y="55"/>
                  </a:cubicBezTo>
                  <a:cubicBezTo>
                    <a:pt x="1197" y="59"/>
                    <a:pt x="1196" y="64"/>
                    <a:pt x="1192" y="66"/>
                  </a:cubicBezTo>
                  <a:close/>
                  <a:moveTo>
                    <a:pt x="1110" y="116"/>
                  </a:moveTo>
                  <a:lnTo>
                    <a:pt x="1069" y="141"/>
                  </a:lnTo>
                  <a:cubicBezTo>
                    <a:pt x="1065" y="144"/>
                    <a:pt x="1061" y="142"/>
                    <a:pt x="1058" y="139"/>
                  </a:cubicBezTo>
                  <a:cubicBezTo>
                    <a:pt x="1056" y="135"/>
                    <a:pt x="1057" y="130"/>
                    <a:pt x="1061" y="128"/>
                  </a:cubicBezTo>
                  <a:lnTo>
                    <a:pt x="1102" y="103"/>
                  </a:lnTo>
                  <a:cubicBezTo>
                    <a:pt x="1106" y="100"/>
                    <a:pt x="1111" y="102"/>
                    <a:pt x="1113" y="105"/>
                  </a:cubicBezTo>
                  <a:cubicBezTo>
                    <a:pt x="1115" y="109"/>
                    <a:pt x="1114" y="114"/>
                    <a:pt x="1110" y="116"/>
                  </a:cubicBezTo>
                  <a:close/>
                  <a:moveTo>
                    <a:pt x="1028" y="166"/>
                  </a:moveTo>
                  <a:lnTo>
                    <a:pt x="987" y="191"/>
                  </a:lnTo>
                  <a:cubicBezTo>
                    <a:pt x="984" y="194"/>
                    <a:pt x="979" y="193"/>
                    <a:pt x="976" y="189"/>
                  </a:cubicBezTo>
                  <a:cubicBezTo>
                    <a:pt x="974" y="185"/>
                    <a:pt x="975" y="180"/>
                    <a:pt x="979" y="178"/>
                  </a:cubicBezTo>
                  <a:lnTo>
                    <a:pt x="1020" y="153"/>
                  </a:lnTo>
                  <a:cubicBezTo>
                    <a:pt x="1024" y="150"/>
                    <a:pt x="1029" y="152"/>
                    <a:pt x="1031" y="155"/>
                  </a:cubicBezTo>
                  <a:cubicBezTo>
                    <a:pt x="1033" y="159"/>
                    <a:pt x="1032" y="164"/>
                    <a:pt x="1028" y="166"/>
                  </a:cubicBezTo>
                  <a:close/>
                  <a:moveTo>
                    <a:pt x="946" y="216"/>
                  </a:moveTo>
                  <a:lnTo>
                    <a:pt x="905" y="241"/>
                  </a:lnTo>
                  <a:cubicBezTo>
                    <a:pt x="902" y="244"/>
                    <a:pt x="897" y="243"/>
                    <a:pt x="894" y="239"/>
                  </a:cubicBezTo>
                  <a:cubicBezTo>
                    <a:pt x="892" y="235"/>
                    <a:pt x="893" y="230"/>
                    <a:pt x="897" y="228"/>
                  </a:cubicBezTo>
                  <a:lnTo>
                    <a:pt x="938" y="203"/>
                  </a:lnTo>
                  <a:cubicBezTo>
                    <a:pt x="942" y="200"/>
                    <a:pt x="947" y="202"/>
                    <a:pt x="949" y="205"/>
                  </a:cubicBezTo>
                  <a:cubicBezTo>
                    <a:pt x="951" y="209"/>
                    <a:pt x="950" y="214"/>
                    <a:pt x="946" y="216"/>
                  </a:cubicBezTo>
                  <a:close/>
                  <a:moveTo>
                    <a:pt x="864" y="266"/>
                  </a:moveTo>
                  <a:lnTo>
                    <a:pt x="823" y="291"/>
                  </a:lnTo>
                  <a:cubicBezTo>
                    <a:pt x="820" y="294"/>
                    <a:pt x="815" y="293"/>
                    <a:pt x="812" y="289"/>
                  </a:cubicBezTo>
                  <a:cubicBezTo>
                    <a:pt x="810" y="285"/>
                    <a:pt x="811" y="280"/>
                    <a:pt x="815" y="278"/>
                  </a:cubicBezTo>
                  <a:lnTo>
                    <a:pt x="856" y="253"/>
                  </a:lnTo>
                  <a:cubicBezTo>
                    <a:pt x="860" y="250"/>
                    <a:pt x="865" y="252"/>
                    <a:pt x="867" y="255"/>
                  </a:cubicBezTo>
                  <a:cubicBezTo>
                    <a:pt x="869" y="259"/>
                    <a:pt x="868" y="264"/>
                    <a:pt x="864" y="266"/>
                  </a:cubicBezTo>
                  <a:close/>
                  <a:moveTo>
                    <a:pt x="782" y="316"/>
                  </a:moveTo>
                  <a:lnTo>
                    <a:pt x="741" y="341"/>
                  </a:lnTo>
                  <a:cubicBezTo>
                    <a:pt x="738" y="344"/>
                    <a:pt x="733" y="343"/>
                    <a:pt x="730" y="339"/>
                  </a:cubicBezTo>
                  <a:cubicBezTo>
                    <a:pt x="728" y="335"/>
                    <a:pt x="729" y="330"/>
                    <a:pt x="733" y="328"/>
                  </a:cubicBezTo>
                  <a:lnTo>
                    <a:pt x="774" y="303"/>
                  </a:lnTo>
                  <a:cubicBezTo>
                    <a:pt x="778" y="300"/>
                    <a:pt x="783" y="302"/>
                    <a:pt x="785" y="305"/>
                  </a:cubicBezTo>
                  <a:cubicBezTo>
                    <a:pt x="787" y="309"/>
                    <a:pt x="786" y="314"/>
                    <a:pt x="782" y="316"/>
                  </a:cubicBezTo>
                  <a:close/>
                  <a:moveTo>
                    <a:pt x="701" y="366"/>
                  </a:moveTo>
                  <a:lnTo>
                    <a:pt x="660" y="391"/>
                  </a:lnTo>
                  <a:cubicBezTo>
                    <a:pt x="656" y="394"/>
                    <a:pt x="651" y="393"/>
                    <a:pt x="649" y="389"/>
                  </a:cubicBezTo>
                  <a:cubicBezTo>
                    <a:pt x="646" y="385"/>
                    <a:pt x="647" y="380"/>
                    <a:pt x="651" y="378"/>
                  </a:cubicBezTo>
                  <a:lnTo>
                    <a:pt x="692" y="353"/>
                  </a:lnTo>
                  <a:cubicBezTo>
                    <a:pt x="696" y="351"/>
                    <a:pt x="701" y="352"/>
                    <a:pt x="703" y="355"/>
                  </a:cubicBezTo>
                  <a:cubicBezTo>
                    <a:pt x="705" y="359"/>
                    <a:pt x="704" y="364"/>
                    <a:pt x="701" y="366"/>
                  </a:cubicBezTo>
                  <a:close/>
                  <a:moveTo>
                    <a:pt x="619" y="416"/>
                  </a:moveTo>
                  <a:lnTo>
                    <a:pt x="578" y="442"/>
                  </a:lnTo>
                  <a:cubicBezTo>
                    <a:pt x="574" y="444"/>
                    <a:pt x="569" y="443"/>
                    <a:pt x="567" y="439"/>
                  </a:cubicBezTo>
                  <a:cubicBezTo>
                    <a:pt x="564" y="435"/>
                    <a:pt x="566" y="430"/>
                    <a:pt x="569" y="428"/>
                  </a:cubicBezTo>
                  <a:lnTo>
                    <a:pt x="610" y="403"/>
                  </a:lnTo>
                  <a:cubicBezTo>
                    <a:pt x="614" y="401"/>
                    <a:pt x="619" y="402"/>
                    <a:pt x="621" y="405"/>
                  </a:cubicBezTo>
                  <a:cubicBezTo>
                    <a:pt x="624" y="409"/>
                    <a:pt x="622" y="414"/>
                    <a:pt x="619" y="416"/>
                  </a:cubicBezTo>
                  <a:close/>
                  <a:moveTo>
                    <a:pt x="537" y="467"/>
                  </a:moveTo>
                  <a:lnTo>
                    <a:pt x="496" y="492"/>
                  </a:lnTo>
                  <a:cubicBezTo>
                    <a:pt x="492" y="494"/>
                    <a:pt x="487" y="493"/>
                    <a:pt x="485" y="489"/>
                  </a:cubicBezTo>
                  <a:cubicBezTo>
                    <a:pt x="482" y="485"/>
                    <a:pt x="484" y="480"/>
                    <a:pt x="487" y="478"/>
                  </a:cubicBezTo>
                  <a:lnTo>
                    <a:pt x="528" y="453"/>
                  </a:lnTo>
                  <a:cubicBezTo>
                    <a:pt x="532" y="451"/>
                    <a:pt x="537" y="452"/>
                    <a:pt x="539" y="456"/>
                  </a:cubicBezTo>
                  <a:cubicBezTo>
                    <a:pt x="542" y="459"/>
                    <a:pt x="540" y="464"/>
                    <a:pt x="537" y="467"/>
                  </a:cubicBezTo>
                  <a:close/>
                  <a:moveTo>
                    <a:pt x="455" y="517"/>
                  </a:moveTo>
                  <a:lnTo>
                    <a:pt x="414" y="542"/>
                  </a:lnTo>
                  <a:cubicBezTo>
                    <a:pt x="410" y="544"/>
                    <a:pt x="405" y="543"/>
                    <a:pt x="403" y="539"/>
                  </a:cubicBezTo>
                  <a:cubicBezTo>
                    <a:pt x="400" y="535"/>
                    <a:pt x="402" y="530"/>
                    <a:pt x="405" y="528"/>
                  </a:cubicBezTo>
                  <a:lnTo>
                    <a:pt x="446" y="503"/>
                  </a:lnTo>
                  <a:cubicBezTo>
                    <a:pt x="450" y="501"/>
                    <a:pt x="455" y="502"/>
                    <a:pt x="457" y="506"/>
                  </a:cubicBezTo>
                  <a:cubicBezTo>
                    <a:pt x="460" y="509"/>
                    <a:pt x="458" y="514"/>
                    <a:pt x="455" y="517"/>
                  </a:cubicBezTo>
                  <a:close/>
                  <a:moveTo>
                    <a:pt x="373" y="567"/>
                  </a:moveTo>
                  <a:lnTo>
                    <a:pt x="332" y="592"/>
                  </a:lnTo>
                  <a:cubicBezTo>
                    <a:pt x="328" y="594"/>
                    <a:pt x="323" y="593"/>
                    <a:pt x="321" y="589"/>
                  </a:cubicBezTo>
                  <a:cubicBezTo>
                    <a:pt x="318" y="585"/>
                    <a:pt x="320" y="580"/>
                    <a:pt x="323" y="578"/>
                  </a:cubicBezTo>
                  <a:lnTo>
                    <a:pt x="364" y="553"/>
                  </a:lnTo>
                  <a:cubicBezTo>
                    <a:pt x="368" y="551"/>
                    <a:pt x="373" y="552"/>
                    <a:pt x="375" y="556"/>
                  </a:cubicBezTo>
                  <a:cubicBezTo>
                    <a:pt x="378" y="559"/>
                    <a:pt x="377" y="564"/>
                    <a:pt x="373" y="567"/>
                  </a:cubicBezTo>
                  <a:close/>
                  <a:moveTo>
                    <a:pt x="291" y="617"/>
                  </a:moveTo>
                  <a:lnTo>
                    <a:pt x="250" y="642"/>
                  </a:lnTo>
                  <a:cubicBezTo>
                    <a:pt x="246" y="644"/>
                    <a:pt x="241" y="643"/>
                    <a:pt x="239" y="639"/>
                  </a:cubicBezTo>
                  <a:cubicBezTo>
                    <a:pt x="237" y="635"/>
                    <a:pt x="238" y="630"/>
                    <a:pt x="242" y="628"/>
                  </a:cubicBezTo>
                  <a:lnTo>
                    <a:pt x="282" y="603"/>
                  </a:lnTo>
                  <a:cubicBezTo>
                    <a:pt x="286" y="601"/>
                    <a:pt x="291" y="602"/>
                    <a:pt x="293" y="606"/>
                  </a:cubicBezTo>
                  <a:cubicBezTo>
                    <a:pt x="296" y="609"/>
                    <a:pt x="295" y="614"/>
                    <a:pt x="291" y="617"/>
                  </a:cubicBezTo>
                  <a:close/>
                  <a:moveTo>
                    <a:pt x="209" y="667"/>
                  </a:moveTo>
                  <a:lnTo>
                    <a:pt x="168" y="692"/>
                  </a:lnTo>
                  <a:cubicBezTo>
                    <a:pt x="164" y="694"/>
                    <a:pt x="159" y="693"/>
                    <a:pt x="157" y="689"/>
                  </a:cubicBezTo>
                  <a:cubicBezTo>
                    <a:pt x="155" y="685"/>
                    <a:pt x="156" y="680"/>
                    <a:pt x="160" y="678"/>
                  </a:cubicBezTo>
                  <a:lnTo>
                    <a:pt x="201" y="653"/>
                  </a:lnTo>
                  <a:cubicBezTo>
                    <a:pt x="204" y="651"/>
                    <a:pt x="209" y="652"/>
                    <a:pt x="212" y="656"/>
                  </a:cubicBezTo>
                  <a:cubicBezTo>
                    <a:pt x="214" y="659"/>
                    <a:pt x="213" y="664"/>
                    <a:pt x="209" y="667"/>
                  </a:cubicBezTo>
                  <a:close/>
                  <a:moveTo>
                    <a:pt x="127" y="717"/>
                  </a:moveTo>
                  <a:lnTo>
                    <a:pt x="86" y="742"/>
                  </a:lnTo>
                  <a:cubicBezTo>
                    <a:pt x="82" y="744"/>
                    <a:pt x="77" y="743"/>
                    <a:pt x="75" y="739"/>
                  </a:cubicBezTo>
                  <a:cubicBezTo>
                    <a:pt x="73" y="735"/>
                    <a:pt x="74" y="730"/>
                    <a:pt x="78" y="728"/>
                  </a:cubicBezTo>
                  <a:lnTo>
                    <a:pt x="119" y="703"/>
                  </a:lnTo>
                  <a:cubicBezTo>
                    <a:pt x="122" y="701"/>
                    <a:pt x="127" y="702"/>
                    <a:pt x="130" y="706"/>
                  </a:cubicBezTo>
                  <a:cubicBezTo>
                    <a:pt x="132" y="709"/>
                    <a:pt x="131" y="714"/>
                    <a:pt x="127" y="717"/>
                  </a:cubicBezTo>
                  <a:close/>
                  <a:moveTo>
                    <a:pt x="45" y="767"/>
                  </a:moveTo>
                  <a:lnTo>
                    <a:pt x="13" y="786"/>
                  </a:lnTo>
                  <a:cubicBezTo>
                    <a:pt x="10" y="788"/>
                    <a:pt x="5" y="787"/>
                    <a:pt x="2" y="783"/>
                  </a:cubicBezTo>
                  <a:cubicBezTo>
                    <a:pt x="0" y="780"/>
                    <a:pt x="1" y="775"/>
                    <a:pt x="5" y="772"/>
                  </a:cubicBezTo>
                  <a:lnTo>
                    <a:pt x="37" y="753"/>
                  </a:lnTo>
                  <a:cubicBezTo>
                    <a:pt x="40" y="751"/>
                    <a:pt x="45" y="752"/>
                    <a:pt x="48" y="756"/>
                  </a:cubicBezTo>
                  <a:cubicBezTo>
                    <a:pt x="50" y="759"/>
                    <a:pt x="49" y="764"/>
                    <a:pt x="45" y="767"/>
                  </a:cubicBezTo>
                  <a:close/>
                </a:path>
              </a:pathLst>
            </a:custGeom>
            <a:solidFill>
              <a:srgbClr val="000000"/>
            </a:solidFill>
            <a:ln w="7"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9" name="Freeform 745"/>
            <p:cNvSpPr>
              <a:spLocks noEditPoints="1"/>
            </p:cNvSpPr>
            <p:nvPr/>
          </p:nvSpPr>
          <p:spPr bwMode="auto">
            <a:xfrm>
              <a:off x="2551081" y="2410635"/>
              <a:ext cx="1574800" cy="398463"/>
            </a:xfrm>
            <a:custGeom>
              <a:avLst/>
              <a:gdLst/>
              <a:ahLst/>
              <a:cxnLst>
                <a:cxn ang="0">
                  <a:pos x="2178" y="758"/>
                </a:cxn>
                <a:cxn ang="0">
                  <a:pos x="2239" y="779"/>
                </a:cxn>
                <a:cxn ang="0">
                  <a:pos x="2092" y="737"/>
                </a:cxn>
                <a:cxn ang="0">
                  <a:pos x="2143" y="737"/>
                </a:cxn>
                <a:cxn ang="0">
                  <a:pos x="2047" y="721"/>
                </a:cxn>
                <a:cxn ang="0">
                  <a:pos x="2007" y="690"/>
                </a:cxn>
                <a:cxn ang="0">
                  <a:pos x="2047" y="721"/>
                </a:cxn>
                <a:cxn ang="0">
                  <a:pos x="1906" y="664"/>
                </a:cxn>
                <a:cxn ang="0">
                  <a:pos x="1966" y="685"/>
                </a:cxn>
                <a:cxn ang="0">
                  <a:pos x="1820" y="643"/>
                </a:cxn>
                <a:cxn ang="0">
                  <a:pos x="1871" y="643"/>
                </a:cxn>
                <a:cxn ang="0">
                  <a:pos x="1775" y="627"/>
                </a:cxn>
                <a:cxn ang="0">
                  <a:pos x="1735" y="596"/>
                </a:cxn>
                <a:cxn ang="0">
                  <a:pos x="1775" y="627"/>
                </a:cxn>
                <a:cxn ang="0">
                  <a:pos x="1634" y="570"/>
                </a:cxn>
                <a:cxn ang="0">
                  <a:pos x="1694" y="591"/>
                </a:cxn>
                <a:cxn ang="0">
                  <a:pos x="1548" y="549"/>
                </a:cxn>
                <a:cxn ang="0">
                  <a:pos x="1599" y="549"/>
                </a:cxn>
                <a:cxn ang="0">
                  <a:pos x="1503" y="533"/>
                </a:cxn>
                <a:cxn ang="0">
                  <a:pos x="1462" y="502"/>
                </a:cxn>
                <a:cxn ang="0">
                  <a:pos x="1503" y="533"/>
                </a:cxn>
                <a:cxn ang="0">
                  <a:pos x="1361" y="476"/>
                </a:cxn>
                <a:cxn ang="0">
                  <a:pos x="1422" y="497"/>
                </a:cxn>
                <a:cxn ang="0">
                  <a:pos x="1276" y="455"/>
                </a:cxn>
                <a:cxn ang="0">
                  <a:pos x="1326" y="455"/>
                </a:cxn>
                <a:cxn ang="0">
                  <a:pos x="1230" y="439"/>
                </a:cxn>
                <a:cxn ang="0">
                  <a:pos x="1190" y="408"/>
                </a:cxn>
                <a:cxn ang="0">
                  <a:pos x="1230" y="439"/>
                </a:cxn>
                <a:cxn ang="0">
                  <a:pos x="1089" y="382"/>
                </a:cxn>
                <a:cxn ang="0">
                  <a:pos x="1150" y="403"/>
                </a:cxn>
                <a:cxn ang="0">
                  <a:pos x="1003" y="361"/>
                </a:cxn>
                <a:cxn ang="0">
                  <a:pos x="1054" y="361"/>
                </a:cxn>
                <a:cxn ang="0">
                  <a:pos x="958" y="345"/>
                </a:cxn>
                <a:cxn ang="0">
                  <a:pos x="918" y="314"/>
                </a:cxn>
                <a:cxn ang="0">
                  <a:pos x="958" y="345"/>
                </a:cxn>
                <a:cxn ang="0">
                  <a:pos x="817" y="288"/>
                </a:cxn>
                <a:cxn ang="0">
                  <a:pos x="877" y="309"/>
                </a:cxn>
                <a:cxn ang="0">
                  <a:pos x="731" y="267"/>
                </a:cxn>
                <a:cxn ang="0">
                  <a:pos x="782" y="267"/>
                </a:cxn>
                <a:cxn ang="0">
                  <a:pos x="686" y="251"/>
                </a:cxn>
                <a:cxn ang="0">
                  <a:pos x="646" y="220"/>
                </a:cxn>
                <a:cxn ang="0">
                  <a:pos x="686" y="251"/>
                </a:cxn>
                <a:cxn ang="0">
                  <a:pos x="545" y="194"/>
                </a:cxn>
                <a:cxn ang="0">
                  <a:pos x="605" y="215"/>
                </a:cxn>
                <a:cxn ang="0">
                  <a:pos x="459" y="173"/>
                </a:cxn>
                <a:cxn ang="0">
                  <a:pos x="510" y="174"/>
                </a:cxn>
                <a:cxn ang="0">
                  <a:pos x="414" y="157"/>
                </a:cxn>
                <a:cxn ang="0">
                  <a:pos x="373" y="127"/>
                </a:cxn>
                <a:cxn ang="0">
                  <a:pos x="414" y="157"/>
                </a:cxn>
                <a:cxn ang="0">
                  <a:pos x="273" y="100"/>
                </a:cxn>
                <a:cxn ang="0">
                  <a:pos x="333" y="121"/>
                </a:cxn>
                <a:cxn ang="0">
                  <a:pos x="187" y="79"/>
                </a:cxn>
                <a:cxn ang="0">
                  <a:pos x="237" y="80"/>
                </a:cxn>
                <a:cxn ang="0">
                  <a:pos x="141" y="63"/>
                </a:cxn>
                <a:cxn ang="0">
                  <a:pos x="101" y="33"/>
                </a:cxn>
                <a:cxn ang="0">
                  <a:pos x="141" y="63"/>
                </a:cxn>
                <a:cxn ang="0">
                  <a:pos x="1" y="7"/>
                </a:cxn>
                <a:cxn ang="0">
                  <a:pos x="61" y="27"/>
                </a:cxn>
              </a:cxnLst>
              <a:rect l="0" t="0" r="r" b="b"/>
              <a:pathLst>
                <a:path w="2240" h="785">
                  <a:moveTo>
                    <a:pt x="2229" y="784"/>
                  </a:moveTo>
                  <a:lnTo>
                    <a:pt x="2183" y="768"/>
                  </a:lnTo>
                  <a:cubicBezTo>
                    <a:pt x="2179" y="767"/>
                    <a:pt x="2177" y="762"/>
                    <a:pt x="2178" y="758"/>
                  </a:cubicBezTo>
                  <a:cubicBezTo>
                    <a:pt x="2180" y="754"/>
                    <a:pt x="2184" y="751"/>
                    <a:pt x="2188" y="753"/>
                  </a:cubicBezTo>
                  <a:lnTo>
                    <a:pt x="2234" y="769"/>
                  </a:lnTo>
                  <a:cubicBezTo>
                    <a:pt x="2238" y="770"/>
                    <a:pt x="2240" y="775"/>
                    <a:pt x="2239" y="779"/>
                  </a:cubicBezTo>
                  <a:cubicBezTo>
                    <a:pt x="2237" y="783"/>
                    <a:pt x="2233" y="785"/>
                    <a:pt x="2229" y="784"/>
                  </a:cubicBezTo>
                  <a:close/>
                  <a:moveTo>
                    <a:pt x="2138" y="752"/>
                  </a:moveTo>
                  <a:lnTo>
                    <a:pt x="2092" y="737"/>
                  </a:lnTo>
                  <a:cubicBezTo>
                    <a:pt x="2088" y="735"/>
                    <a:pt x="2086" y="731"/>
                    <a:pt x="2087" y="727"/>
                  </a:cubicBezTo>
                  <a:cubicBezTo>
                    <a:pt x="2089" y="722"/>
                    <a:pt x="2093" y="720"/>
                    <a:pt x="2098" y="722"/>
                  </a:cubicBezTo>
                  <a:lnTo>
                    <a:pt x="2143" y="737"/>
                  </a:lnTo>
                  <a:cubicBezTo>
                    <a:pt x="2147" y="739"/>
                    <a:pt x="2149" y="743"/>
                    <a:pt x="2148" y="747"/>
                  </a:cubicBezTo>
                  <a:cubicBezTo>
                    <a:pt x="2147" y="752"/>
                    <a:pt x="2142" y="754"/>
                    <a:pt x="2138" y="752"/>
                  </a:cubicBezTo>
                  <a:close/>
                  <a:moveTo>
                    <a:pt x="2047" y="721"/>
                  </a:moveTo>
                  <a:lnTo>
                    <a:pt x="2002" y="705"/>
                  </a:lnTo>
                  <a:cubicBezTo>
                    <a:pt x="1997" y="704"/>
                    <a:pt x="1995" y="699"/>
                    <a:pt x="1997" y="695"/>
                  </a:cubicBezTo>
                  <a:cubicBezTo>
                    <a:pt x="1998" y="691"/>
                    <a:pt x="2003" y="689"/>
                    <a:pt x="2007" y="690"/>
                  </a:cubicBezTo>
                  <a:lnTo>
                    <a:pt x="2052" y="706"/>
                  </a:lnTo>
                  <a:cubicBezTo>
                    <a:pt x="2056" y="707"/>
                    <a:pt x="2059" y="712"/>
                    <a:pt x="2057" y="716"/>
                  </a:cubicBezTo>
                  <a:cubicBezTo>
                    <a:pt x="2056" y="720"/>
                    <a:pt x="2051" y="723"/>
                    <a:pt x="2047" y="721"/>
                  </a:cubicBezTo>
                  <a:close/>
                  <a:moveTo>
                    <a:pt x="1956" y="690"/>
                  </a:moveTo>
                  <a:lnTo>
                    <a:pt x="1911" y="674"/>
                  </a:lnTo>
                  <a:cubicBezTo>
                    <a:pt x="1907" y="673"/>
                    <a:pt x="1905" y="668"/>
                    <a:pt x="1906" y="664"/>
                  </a:cubicBezTo>
                  <a:cubicBezTo>
                    <a:pt x="1907" y="660"/>
                    <a:pt x="1912" y="658"/>
                    <a:pt x="1916" y="659"/>
                  </a:cubicBezTo>
                  <a:lnTo>
                    <a:pt x="1962" y="675"/>
                  </a:lnTo>
                  <a:cubicBezTo>
                    <a:pt x="1966" y="676"/>
                    <a:pt x="1968" y="681"/>
                    <a:pt x="1966" y="685"/>
                  </a:cubicBezTo>
                  <a:cubicBezTo>
                    <a:pt x="1965" y="689"/>
                    <a:pt x="1960" y="691"/>
                    <a:pt x="1956" y="690"/>
                  </a:cubicBezTo>
                  <a:close/>
                  <a:moveTo>
                    <a:pt x="1866" y="658"/>
                  </a:moveTo>
                  <a:lnTo>
                    <a:pt x="1820" y="643"/>
                  </a:lnTo>
                  <a:cubicBezTo>
                    <a:pt x="1816" y="641"/>
                    <a:pt x="1814" y="637"/>
                    <a:pt x="1815" y="633"/>
                  </a:cubicBezTo>
                  <a:cubicBezTo>
                    <a:pt x="1817" y="628"/>
                    <a:pt x="1821" y="626"/>
                    <a:pt x="1825" y="628"/>
                  </a:cubicBezTo>
                  <a:lnTo>
                    <a:pt x="1871" y="643"/>
                  </a:lnTo>
                  <a:cubicBezTo>
                    <a:pt x="1875" y="645"/>
                    <a:pt x="1877" y="649"/>
                    <a:pt x="1876" y="653"/>
                  </a:cubicBezTo>
                  <a:cubicBezTo>
                    <a:pt x="1874" y="658"/>
                    <a:pt x="1870" y="660"/>
                    <a:pt x="1866" y="658"/>
                  </a:cubicBezTo>
                  <a:close/>
                  <a:moveTo>
                    <a:pt x="1775" y="627"/>
                  </a:moveTo>
                  <a:lnTo>
                    <a:pt x="1729" y="611"/>
                  </a:lnTo>
                  <a:cubicBezTo>
                    <a:pt x="1725" y="610"/>
                    <a:pt x="1723" y="605"/>
                    <a:pt x="1724" y="601"/>
                  </a:cubicBezTo>
                  <a:cubicBezTo>
                    <a:pt x="1726" y="597"/>
                    <a:pt x="1730" y="595"/>
                    <a:pt x="1735" y="596"/>
                  </a:cubicBezTo>
                  <a:lnTo>
                    <a:pt x="1780" y="612"/>
                  </a:lnTo>
                  <a:cubicBezTo>
                    <a:pt x="1784" y="613"/>
                    <a:pt x="1786" y="618"/>
                    <a:pt x="1785" y="622"/>
                  </a:cubicBezTo>
                  <a:cubicBezTo>
                    <a:pt x="1784" y="626"/>
                    <a:pt x="1779" y="629"/>
                    <a:pt x="1775" y="627"/>
                  </a:cubicBezTo>
                  <a:close/>
                  <a:moveTo>
                    <a:pt x="1684" y="596"/>
                  </a:moveTo>
                  <a:lnTo>
                    <a:pt x="1639" y="580"/>
                  </a:lnTo>
                  <a:cubicBezTo>
                    <a:pt x="1635" y="579"/>
                    <a:pt x="1632" y="574"/>
                    <a:pt x="1634" y="570"/>
                  </a:cubicBezTo>
                  <a:cubicBezTo>
                    <a:pt x="1635" y="566"/>
                    <a:pt x="1640" y="564"/>
                    <a:pt x="1644" y="565"/>
                  </a:cubicBezTo>
                  <a:lnTo>
                    <a:pt x="1689" y="581"/>
                  </a:lnTo>
                  <a:cubicBezTo>
                    <a:pt x="1693" y="582"/>
                    <a:pt x="1696" y="587"/>
                    <a:pt x="1694" y="591"/>
                  </a:cubicBezTo>
                  <a:cubicBezTo>
                    <a:pt x="1693" y="595"/>
                    <a:pt x="1688" y="597"/>
                    <a:pt x="1684" y="596"/>
                  </a:cubicBezTo>
                  <a:close/>
                  <a:moveTo>
                    <a:pt x="1593" y="564"/>
                  </a:moveTo>
                  <a:lnTo>
                    <a:pt x="1548" y="549"/>
                  </a:lnTo>
                  <a:cubicBezTo>
                    <a:pt x="1544" y="547"/>
                    <a:pt x="1542" y="543"/>
                    <a:pt x="1543" y="539"/>
                  </a:cubicBezTo>
                  <a:cubicBezTo>
                    <a:pt x="1544" y="534"/>
                    <a:pt x="1549" y="532"/>
                    <a:pt x="1553" y="534"/>
                  </a:cubicBezTo>
                  <a:lnTo>
                    <a:pt x="1599" y="549"/>
                  </a:lnTo>
                  <a:cubicBezTo>
                    <a:pt x="1603" y="551"/>
                    <a:pt x="1605" y="555"/>
                    <a:pt x="1603" y="560"/>
                  </a:cubicBezTo>
                  <a:cubicBezTo>
                    <a:pt x="1602" y="564"/>
                    <a:pt x="1597" y="566"/>
                    <a:pt x="1593" y="564"/>
                  </a:cubicBezTo>
                  <a:close/>
                  <a:moveTo>
                    <a:pt x="1503" y="533"/>
                  </a:moveTo>
                  <a:lnTo>
                    <a:pt x="1457" y="517"/>
                  </a:lnTo>
                  <a:cubicBezTo>
                    <a:pt x="1453" y="516"/>
                    <a:pt x="1451" y="511"/>
                    <a:pt x="1452" y="507"/>
                  </a:cubicBezTo>
                  <a:cubicBezTo>
                    <a:pt x="1454" y="503"/>
                    <a:pt x="1458" y="501"/>
                    <a:pt x="1462" y="502"/>
                  </a:cubicBezTo>
                  <a:lnTo>
                    <a:pt x="1508" y="518"/>
                  </a:lnTo>
                  <a:cubicBezTo>
                    <a:pt x="1512" y="519"/>
                    <a:pt x="1514" y="524"/>
                    <a:pt x="1513" y="528"/>
                  </a:cubicBezTo>
                  <a:cubicBezTo>
                    <a:pt x="1511" y="532"/>
                    <a:pt x="1507" y="535"/>
                    <a:pt x="1503" y="533"/>
                  </a:cubicBezTo>
                  <a:close/>
                  <a:moveTo>
                    <a:pt x="1412" y="502"/>
                  </a:moveTo>
                  <a:lnTo>
                    <a:pt x="1366" y="486"/>
                  </a:lnTo>
                  <a:cubicBezTo>
                    <a:pt x="1362" y="485"/>
                    <a:pt x="1360" y="480"/>
                    <a:pt x="1361" y="476"/>
                  </a:cubicBezTo>
                  <a:cubicBezTo>
                    <a:pt x="1363" y="472"/>
                    <a:pt x="1367" y="470"/>
                    <a:pt x="1372" y="471"/>
                  </a:cubicBezTo>
                  <a:lnTo>
                    <a:pt x="1417" y="487"/>
                  </a:lnTo>
                  <a:cubicBezTo>
                    <a:pt x="1421" y="488"/>
                    <a:pt x="1423" y="493"/>
                    <a:pt x="1422" y="497"/>
                  </a:cubicBezTo>
                  <a:cubicBezTo>
                    <a:pt x="1421" y="501"/>
                    <a:pt x="1416" y="503"/>
                    <a:pt x="1412" y="502"/>
                  </a:cubicBezTo>
                  <a:close/>
                  <a:moveTo>
                    <a:pt x="1321" y="471"/>
                  </a:moveTo>
                  <a:lnTo>
                    <a:pt x="1276" y="455"/>
                  </a:lnTo>
                  <a:cubicBezTo>
                    <a:pt x="1272" y="453"/>
                    <a:pt x="1269" y="449"/>
                    <a:pt x="1271" y="445"/>
                  </a:cubicBezTo>
                  <a:cubicBezTo>
                    <a:pt x="1272" y="441"/>
                    <a:pt x="1277" y="438"/>
                    <a:pt x="1281" y="440"/>
                  </a:cubicBezTo>
                  <a:lnTo>
                    <a:pt x="1326" y="455"/>
                  </a:lnTo>
                  <a:cubicBezTo>
                    <a:pt x="1330" y="457"/>
                    <a:pt x="1333" y="461"/>
                    <a:pt x="1331" y="466"/>
                  </a:cubicBezTo>
                  <a:cubicBezTo>
                    <a:pt x="1330" y="470"/>
                    <a:pt x="1325" y="472"/>
                    <a:pt x="1321" y="471"/>
                  </a:cubicBezTo>
                  <a:close/>
                  <a:moveTo>
                    <a:pt x="1230" y="439"/>
                  </a:moveTo>
                  <a:lnTo>
                    <a:pt x="1185" y="424"/>
                  </a:lnTo>
                  <a:cubicBezTo>
                    <a:pt x="1181" y="422"/>
                    <a:pt x="1179" y="418"/>
                    <a:pt x="1180" y="413"/>
                  </a:cubicBezTo>
                  <a:cubicBezTo>
                    <a:pt x="1181" y="409"/>
                    <a:pt x="1186" y="407"/>
                    <a:pt x="1190" y="408"/>
                  </a:cubicBezTo>
                  <a:lnTo>
                    <a:pt x="1236" y="424"/>
                  </a:lnTo>
                  <a:cubicBezTo>
                    <a:pt x="1240" y="426"/>
                    <a:pt x="1242" y="430"/>
                    <a:pt x="1240" y="434"/>
                  </a:cubicBezTo>
                  <a:cubicBezTo>
                    <a:pt x="1239" y="438"/>
                    <a:pt x="1234" y="441"/>
                    <a:pt x="1230" y="439"/>
                  </a:cubicBezTo>
                  <a:close/>
                  <a:moveTo>
                    <a:pt x="1140" y="408"/>
                  </a:moveTo>
                  <a:lnTo>
                    <a:pt x="1094" y="392"/>
                  </a:lnTo>
                  <a:cubicBezTo>
                    <a:pt x="1090" y="391"/>
                    <a:pt x="1088" y="386"/>
                    <a:pt x="1089" y="382"/>
                  </a:cubicBezTo>
                  <a:cubicBezTo>
                    <a:pt x="1091" y="378"/>
                    <a:pt x="1095" y="376"/>
                    <a:pt x="1099" y="377"/>
                  </a:cubicBezTo>
                  <a:lnTo>
                    <a:pt x="1145" y="393"/>
                  </a:lnTo>
                  <a:cubicBezTo>
                    <a:pt x="1149" y="394"/>
                    <a:pt x="1151" y="399"/>
                    <a:pt x="1150" y="403"/>
                  </a:cubicBezTo>
                  <a:cubicBezTo>
                    <a:pt x="1148" y="407"/>
                    <a:pt x="1144" y="409"/>
                    <a:pt x="1140" y="408"/>
                  </a:cubicBezTo>
                  <a:close/>
                  <a:moveTo>
                    <a:pt x="1049" y="377"/>
                  </a:moveTo>
                  <a:lnTo>
                    <a:pt x="1003" y="361"/>
                  </a:lnTo>
                  <a:cubicBezTo>
                    <a:pt x="999" y="359"/>
                    <a:pt x="997" y="355"/>
                    <a:pt x="998" y="351"/>
                  </a:cubicBezTo>
                  <a:cubicBezTo>
                    <a:pt x="1000" y="347"/>
                    <a:pt x="1004" y="344"/>
                    <a:pt x="1009" y="346"/>
                  </a:cubicBezTo>
                  <a:lnTo>
                    <a:pt x="1054" y="361"/>
                  </a:lnTo>
                  <a:cubicBezTo>
                    <a:pt x="1058" y="363"/>
                    <a:pt x="1060" y="367"/>
                    <a:pt x="1059" y="372"/>
                  </a:cubicBezTo>
                  <a:cubicBezTo>
                    <a:pt x="1058" y="376"/>
                    <a:pt x="1053" y="378"/>
                    <a:pt x="1049" y="377"/>
                  </a:cubicBezTo>
                  <a:close/>
                  <a:moveTo>
                    <a:pt x="958" y="345"/>
                  </a:moveTo>
                  <a:lnTo>
                    <a:pt x="913" y="330"/>
                  </a:lnTo>
                  <a:cubicBezTo>
                    <a:pt x="909" y="328"/>
                    <a:pt x="906" y="324"/>
                    <a:pt x="908" y="319"/>
                  </a:cubicBezTo>
                  <a:cubicBezTo>
                    <a:pt x="909" y="315"/>
                    <a:pt x="914" y="313"/>
                    <a:pt x="918" y="314"/>
                  </a:cubicBezTo>
                  <a:lnTo>
                    <a:pt x="963" y="330"/>
                  </a:lnTo>
                  <a:cubicBezTo>
                    <a:pt x="967" y="332"/>
                    <a:pt x="970" y="336"/>
                    <a:pt x="968" y="340"/>
                  </a:cubicBezTo>
                  <a:cubicBezTo>
                    <a:pt x="967" y="344"/>
                    <a:pt x="962" y="347"/>
                    <a:pt x="958" y="345"/>
                  </a:cubicBezTo>
                  <a:close/>
                  <a:moveTo>
                    <a:pt x="867" y="314"/>
                  </a:moveTo>
                  <a:lnTo>
                    <a:pt x="822" y="298"/>
                  </a:lnTo>
                  <a:cubicBezTo>
                    <a:pt x="818" y="297"/>
                    <a:pt x="816" y="292"/>
                    <a:pt x="817" y="288"/>
                  </a:cubicBezTo>
                  <a:cubicBezTo>
                    <a:pt x="818" y="284"/>
                    <a:pt x="823" y="282"/>
                    <a:pt x="827" y="283"/>
                  </a:cubicBezTo>
                  <a:lnTo>
                    <a:pt x="873" y="299"/>
                  </a:lnTo>
                  <a:cubicBezTo>
                    <a:pt x="877" y="300"/>
                    <a:pt x="879" y="305"/>
                    <a:pt x="877" y="309"/>
                  </a:cubicBezTo>
                  <a:cubicBezTo>
                    <a:pt x="876" y="313"/>
                    <a:pt x="872" y="315"/>
                    <a:pt x="867" y="314"/>
                  </a:cubicBezTo>
                  <a:close/>
                  <a:moveTo>
                    <a:pt x="777" y="283"/>
                  </a:moveTo>
                  <a:lnTo>
                    <a:pt x="731" y="267"/>
                  </a:lnTo>
                  <a:cubicBezTo>
                    <a:pt x="727" y="265"/>
                    <a:pt x="725" y="261"/>
                    <a:pt x="726" y="257"/>
                  </a:cubicBezTo>
                  <a:cubicBezTo>
                    <a:pt x="728" y="253"/>
                    <a:pt x="732" y="250"/>
                    <a:pt x="736" y="252"/>
                  </a:cubicBezTo>
                  <a:lnTo>
                    <a:pt x="782" y="267"/>
                  </a:lnTo>
                  <a:cubicBezTo>
                    <a:pt x="786" y="269"/>
                    <a:pt x="788" y="273"/>
                    <a:pt x="787" y="278"/>
                  </a:cubicBezTo>
                  <a:cubicBezTo>
                    <a:pt x="785" y="282"/>
                    <a:pt x="781" y="284"/>
                    <a:pt x="777" y="283"/>
                  </a:cubicBezTo>
                  <a:close/>
                  <a:moveTo>
                    <a:pt x="686" y="251"/>
                  </a:moveTo>
                  <a:lnTo>
                    <a:pt x="640" y="236"/>
                  </a:lnTo>
                  <a:cubicBezTo>
                    <a:pt x="636" y="234"/>
                    <a:pt x="634" y="230"/>
                    <a:pt x="636" y="225"/>
                  </a:cubicBezTo>
                  <a:cubicBezTo>
                    <a:pt x="637" y="221"/>
                    <a:pt x="642" y="219"/>
                    <a:pt x="646" y="220"/>
                  </a:cubicBezTo>
                  <a:lnTo>
                    <a:pt x="691" y="236"/>
                  </a:lnTo>
                  <a:cubicBezTo>
                    <a:pt x="695" y="238"/>
                    <a:pt x="697" y="242"/>
                    <a:pt x="696" y="246"/>
                  </a:cubicBezTo>
                  <a:cubicBezTo>
                    <a:pt x="695" y="251"/>
                    <a:pt x="690" y="253"/>
                    <a:pt x="686" y="251"/>
                  </a:cubicBezTo>
                  <a:close/>
                  <a:moveTo>
                    <a:pt x="595" y="220"/>
                  </a:moveTo>
                  <a:lnTo>
                    <a:pt x="550" y="204"/>
                  </a:lnTo>
                  <a:cubicBezTo>
                    <a:pt x="546" y="203"/>
                    <a:pt x="543" y="198"/>
                    <a:pt x="545" y="194"/>
                  </a:cubicBezTo>
                  <a:cubicBezTo>
                    <a:pt x="546" y="190"/>
                    <a:pt x="551" y="188"/>
                    <a:pt x="555" y="189"/>
                  </a:cubicBezTo>
                  <a:lnTo>
                    <a:pt x="600" y="205"/>
                  </a:lnTo>
                  <a:cubicBezTo>
                    <a:pt x="604" y="206"/>
                    <a:pt x="607" y="211"/>
                    <a:pt x="605" y="215"/>
                  </a:cubicBezTo>
                  <a:cubicBezTo>
                    <a:pt x="604" y="219"/>
                    <a:pt x="599" y="221"/>
                    <a:pt x="595" y="220"/>
                  </a:cubicBezTo>
                  <a:close/>
                  <a:moveTo>
                    <a:pt x="504" y="189"/>
                  </a:moveTo>
                  <a:lnTo>
                    <a:pt x="459" y="173"/>
                  </a:lnTo>
                  <a:cubicBezTo>
                    <a:pt x="455" y="172"/>
                    <a:pt x="453" y="167"/>
                    <a:pt x="454" y="163"/>
                  </a:cubicBezTo>
                  <a:cubicBezTo>
                    <a:pt x="455" y="159"/>
                    <a:pt x="460" y="156"/>
                    <a:pt x="464" y="158"/>
                  </a:cubicBezTo>
                  <a:lnTo>
                    <a:pt x="510" y="174"/>
                  </a:lnTo>
                  <a:cubicBezTo>
                    <a:pt x="514" y="175"/>
                    <a:pt x="516" y="180"/>
                    <a:pt x="515" y="184"/>
                  </a:cubicBezTo>
                  <a:cubicBezTo>
                    <a:pt x="513" y="188"/>
                    <a:pt x="509" y="190"/>
                    <a:pt x="504" y="189"/>
                  </a:cubicBezTo>
                  <a:close/>
                  <a:moveTo>
                    <a:pt x="414" y="157"/>
                  </a:moveTo>
                  <a:lnTo>
                    <a:pt x="368" y="142"/>
                  </a:lnTo>
                  <a:cubicBezTo>
                    <a:pt x="364" y="140"/>
                    <a:pt x="362" y="136"/>
                    <a:pt x="363" y="131"/>
                  </a:cubicBezTo>
                  <a:cubicBezTo>
                    <a:pt x="365" y="127"/>
                    <a:pt x="369" y="125"/>
                    <a:pt x="373" y="127"/>
                  </a:cubicBezTo>
                  <a:lnTo>
                    <a:pt x="419" y="142"/>
                  </a:lnTo>
                  <a:cubicBezTo>
                    <a:pt x="423" y="144"/>
                    <a:pt x="425" y="148"/>
                    <a:pt x="424" y="152"/>
                  </a:cubicBezTo>
                  <a:cubicBezTo>
                    <a:pt x="422" y="157"/>
                    <a:pt x="418" y="159"/>
                    <a:pt x="414" y="157"/>
                  </a:cubicBezTo>
                  <a:close/>
                  <a:moveTo>
                    <a:pt x="323" y="126"/>
                  </a:moveTo>
                  <a:lnTo>
                    <a:pt x="277" y="110"/>
                  </a:lnTo>
                  <a:cubicBezTo>
                    <a:pt x="273" y="109"/>
                    <a:pt x="271" y="104"/>
                    <a:pt x="273" y="100"/>
                  </a:cubicBezTo>
                  <a:cubicBezTo>
                    <a:pt x="274" y="96"/>
                    <a:pt x="279" y="94"/>
                    <a:pt x="283" y="95"/>
                  </a:cubicBezTo>
                  <a:lnTo>
                    <a:pt x="328" y="111"/>
                  </a:lnTo>
                  <a:cubicBezTo>
                    <a:pt x="332" y="112"/>
                    <a:pt x="334" y="117"/>
                    <a:pt x="333" y="121"/>
                  </a:cubicBezTo>
                  <a:cubicBezTo>
                    <a:pt x="332" y="125"/>
                    <a:pt x="327" y="127"/>
                    <a:pt x="323" y="126"/>
                  </a:cubicBezTo>
                  <a:close/>
                  <a:moveTo>
                    <a:pt x="232" y="95"/>
                  </a:moveTo>
                  <a:lnTo>
                    <a:pt x="187" y="79"/>
                  </a:lnTo>
                  <a:cubicBezTo>
                    <a:pt x="183" y="78"/>
                    <a:pt x="180" y="73"/>
                    <a:pt x="182" y="69"/>
                  </a:cubicBezTo>
                  <a:cubicBezTo>
                    <a:pt x="183" y="65"/>
                    <a:pt x="188" y="62"/>
                    <a:pt x="192" y="64"/>
                  </a:cubicBezTo>
                  <a:lnTo>
                    <a:pt x="237" y="80"/>
                  </a:lnTo>
                  <a:cubicBezTo>
                    <a:pt x="241" y="81"/>
                    <a:pt x="244" y="86"/>
                    <a:pt x="242" y="90"/>
                  </a:cubicBezTo>
                  <a:cubicBezTo>
                    <a:pt x="241" y="94"/>
                    <a:pt x="236" y="96"/>
                    <a:pt x="232" y="95"/>
                  </a:cubicBezTo>
                  <a:close/>
                  <a:moveTo>
                    <a:pt x="141" y="63"/>
                  </a:moveTo>
                  <a:lnTo>
                    <a:pt x="96" y="48"/>
                  </a:lnTo>
                  <a:cubicBezTo>
                    <a:pt x="92" y="46"/>
                    <a:pt x="90" y="42"/>
                    <a:pt x="91" y="38"/>
                  </a:cubicBezTo>
                  <a:cubicBezTo>
                    <a:pt x="92" y="33"/>
                    <a:pt x="97" y="31"/>
                    <a:pt x="101" y="33"/>
                  </a:cubicBezTo>
                  <a:lnTo>
                    <a:pt x="147" y="48"/>
                  </a:lnTo>
                  <a:cubicBezTo>
                    <a:pt x="151" y="50"/>
                    <a:pt x="153" y="54"/>
                    <a:pt x="152" y="58"/>
                  </a:cubicBezTo>
                  <a:cubicBezTo>
                    <a:pt x="150" y="63"/>
                    <a:pt x="146" y="65"/>
                    <a:pt x="141" y="63"/>
                  </a:cubicBezTo>
                  <a:close/>
                  <a:moveTo>
                    <a:pt x="51" y="32"/>
                  </a:moveTo>
                  <a:lnTo>
                    <a:pt x="6" y="17"/>
                  </a:lnTo>
                  <a:cubicBezTo>
                    <a:pt x="2" y="15"/>
                    <a:pt x="0" y="11"/>
                    <a:pt x="1" y="7"/>
                  </a:cubicBezTo>
                  <a:cubicBezTo>
                    <a:pt x="3" y="2"/>
                    <a:pt x="7" y="0"/>
                    <a:pt x="11" y="2"/>
                  </a:cubicBezTo>
                  <a:lnTo>
                    <a:pt x="56" y="17"/>
                  </a:lnTo>
                  <a:cubicBezTo>
                    <a:pt x="60" y="18"/>
                    <a:pt x="62" y="23"/>
                    <a:pt x="61" y="27"/>
                  </a:cubicBezTo>
                  <a:cubicBezTo>
                    <a:pt x="59" y="31"/>
                    <a:pt x="55" y="33"/>
                    <a:pt x="51" y="32"/>
                  </a:cubicBezTo>
                  <a:close/>
                </a:path>
              </a:pathLst>
            </a:custGeom>
            <a:solidFill>
              <a:srgbClr val="000000"/>
            </a:solidFill>
            <a:ln w="7"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75" name="Freeform 751"/>
            <p:cNvSpPr>
              <a:spLocks noEditPoints="1"/>
            </p:cNvSpPr>
            <p:nvPr/>
          </p:nvSpPr>
          <p:spPr bwMode="auto">
            <a:xfrm>
              <a:off x="2225644" y="2361423"/>
              <a:ext cx="11113" cy="423863"/>
            </a:xfrm>
            <a:custGeom>
              <a:avLst/>
              <a:gdLst/>
              <a:ahLst/>
              <a:cxnLst>
                <a:cxn ang="0">
                  <a:pos x="16" y="8"/>
                </a:cxn>
                <a:cxn ang="0">
                  <a:pos x="16" y="56"/>
                </a:cxn>
                <a:cxn ang="0">
                  <a:pos x="8" y="64"/>
                </a:cxn>
                <a:cxn ang="0">
                  <a:pos x="0" y="56"/>
                </a:cxn>
                <a:cxn ang="0">
                  <a:pos x="0" y="8"/>
                </a:cxn>
                <a:cxn ang="0">
                  <a:pos x="8" y="0"/>
                </a:cxn>
                <a:cxn ang="0">
                  <a:pos x="16" y="8"/>
                </a:cxn>
                <a:cxn ang="0">
                  <a:pos x="16" y="104"/>
                </a:cxn>
                <a:cxn ang="0">
                  <a:pos x="16" y="152"/>
                </a:cxn>
                <a:cxn ang="0">
                  <a:pos x="8" y="160"/>
                </a:cxn>
                <a:cxn ang="0">
                  <a:pos x="0" y="152"/>
                </a:cxn>
                <a:cxn ang="0">
                  <a:pos x="0" y="104"/>
                </a:cxn>
                <a:cxn ang="0">
                  <a:pos x="8" y="96"/>
                </a:cxn>
                <a:cxn ang="0">
                  <a:pos x="16" y="104"/>
                </a:cxn>
                <a:cxn ang="0">
                  <a:pos x="16" y="200"/>
                </a:cxn>
                <a:cxn ang="0">
                  <a:pos x="16" y="248"/>
                </a:cxn>
                <a:cxn ang="0">
                  <a:pos x="8" y="256"/>
                </a:cxn>
                <a:cxn ang="0">
                  <a:pos x="0" y="248"/>
                </a:cxn>
                <a:cxn ang="0">
                  <a:pos x="0" y="200"/>
                </a:cxn>
                <a:cxn ang="0">
                  <a:pos x="8" y="192"/>
                </a:cxn>
                <a:cxn ang="0">
                  <a:pos x="16" y="200"/>
                </a:cxn>
                <a:cxn ang="0">
                  <a:pos x="16" y="296"/>
                </a:cxn>
                <a:cxn ang="0">
                  <a:pos x="16" y="344"/>
                </a:cxn>
                <a:cxn ang="0">
                  <a:pos x="8" y="352"/>
                </a:cxn>
                <a:cxn ang="0">
                  <a:pos x="0" y="344"/>
                </a:cxn>
                <a:cxn ang="0">
                  <a:pos x="0" y="296"/>
                </a:cxn>
                <a:cxn ang="0">
                  <a:pos x="8" y="288"/>
                </a:cxn>
                <a:cxn ang="0">
                  <a:pos x="16" y="296"/>
                </a:cxn>
                <a:cxn ang="0">
                  <a:pos x="16" y="392"/>
                </a:cxn>
                <a:cxn ang="0">
                  <a:pos x="16" y="440"/>
                </a:cxn>
                <a:cxn ang="0">
                  <a:pos x="8" y="448"/>
                </a:cxn>
                <a:cxn ang="0">
                  <a:pos x="0" y="440"/>
                </a:cxn>
                <a:cxn ang="0">
                  <a:pos x="0" y="392"/>
                </a:cxn>
                <a:cxn ang="0">
                  <a:pos x="8" y="384"/>
                </a:cxn>
                <a:cxn ang="0">
                  <a:pos x="16" y="392"/>
                </a:cxn>
                <a:cxn ang="0">
                  <a:pos x="16" y="488"/>
                </a:cxn>
                <a:cxn ang="0">
                  <a:pos x="16" y="536"/>
                </a:cxn>
                <a:cxn ang="0">
                  <a:pos x="8" y="544"/>
                </a:cxn>
                <a:cxn ang="0">
                  <a:pos x="0" y="536"/>
                </a:cxn>
                <a:cxn ang="0">
                  <a:pos x="0" y="488"/>
                </a:cxn>
                <a:cxn ang="0">
                  <a:pos x="8" y="480"/>
                </a:cxn>
                <a:cxn ang="0">
                  <a:pos x="16" y="488"/>
                </a:cxn>
                <a:cxn ang="0">
                  <a:pos x="16" y="584"/>
                </a:cxn>
                <a:cxn ang="0">
                  <a:pos x="16" y="632"/>
                </a:cxn>
                <a:cxn ang="0">
                  <a:pos x="8" y="640"/>
                </a:cxn>
                <a:cxn ang="0">
                  <a:pos x="0" y="632"/>
                </a:cxn>
                <a:cxn ang="0">
                  <a:pos x="0" y="584"/>
                </a:cxn>
                <a:cxn ang="0">
                  <a:pos x="8" y="576"/>
                </a:cxn>
                <a:cxn ang="0">
                  <a:pos x="16" y="584"/>
                </a:cxn>
                <a:cxn ang="0">
                  <a:pos x="16" y="680"/>
                </a:cxn>
                <a:cxn ang="0">
                  <a:pos x="16" y="728"/>
                </a:cxn>
                <a:cxn ang="0">
                  <a:pos x="8" y="736"/>
                </a:cxn>
                <a:cxn ang="0">
                  <a:pos x="0" y="728"/>
                </a:cxn>
                <a:cxn ang="0">
                  <a:pos x="0" y="680"/>
                </a:cxn>
                <a:cxn ang="0">
                  <a:pos x="8" y="672"/>
                </a:cxn>
                <a:cxn ang="0">
                  <a:pos x="16" y="680"/>
                </a:cxn>
                <a:cxn ang="0">
                  <a:pos x="16" y="776"/>
                </a:cxn>
                <a:cxn ang="0">
                  <a:pos x="16" y="824"/>
                </a:cxn>
                <a:cxn ang="0">
                  <a:pos x="8" y="832"/>
                </a:cxn>
                <a:cxn ang="0">
                  <a:pos x="0" y="824"/>
                </a:cxn>
                <a:cxn ang="0">
                  <a:pos x="0" y="776"/>
                </a:cxn>
                <a:cxn ang="0">
                  <a:pos x="8" y="768"/>
                </a:cxn>
                <a:cxn ang="0">
                  <a:pos x="16" y="776"/>
                </a:cxn>
              </a:cxnLst>
              <a:rect l="0" t="0" r="r" b="b"/>
              <a:pathLst>
                <a:path w="16" h="832">
                  <a:moveTo>
                    <a:pt x="16" y="8"/>
                  </a:moveTo>
                  <a:lnTo>
                    <a:pt x="16" y="56"/>
                  </a:lnTo>
                  <a:cubicBezTo>
                    <a:pt x="16" y="61"/>
                    <a:pt x="13" y="64"/>
                    <a:pt x="8" y="64"/>
                  </a:cubicBezTo>
                  <a:cubicBezTo>
                    <a:pt x="4" y="64"/>
                    <a:pt x="0" y="61"/>
                    <a:pt x="0" y="56"/>
                  </a:cubicBezTo>
                  <a:lnTo>
                    <a:pt x="0" y="8"/>
                  </a:lnTo>
                  <a:cubicBezTo>
                    <a:pt x="0" y="4"/>
                    <a:pt x="4" y="0"/>
                    <a:pt x="8" y="0"/>
                  </a:cubicBezTo>
                  <a:cubicBezTo>
                    <a:pt x="13" y="0"/>
                    <a:pt x="16" y="4"/>
                    <a:pt x="16" y="8"/>
                  </a:cubicBezTo>
                  <a:close/>
                  <a:moveTo>
                    <a:pt x="16" y="104"/>
                  </a:moveTo>
                  <a:lnTo>
                    <a:pt x="16" y="152"/>
                  </a:lnTo>
                  <a:cubicBezTo>
                    <a:pt x="16" y="157"/>
                    <a:pt x="13" y="160"/>
                    <a:pt x="8" y="160"/>
                  </a:cubicBezTo>
                  <a:cubicBezTo>
                    <a:pt x="4" y="160"/>
                    <a:pt x="0" y="157"/>
                    <a:pt x="0" y="152"/>
                  </a:cubicBezTo>
                  <a:lnTo>
                    <a:pt x="0" y="104"/>
                  </a:lnTo>
                  <a:cubicBezTo>
                    <a:pt x="0" y="100"/>
                    <a:pt x="4" y="96"/>
                    <a:pt x="8" y="96"/>
                  </a:cubicBezTo>
                  <a:cubicBezTo>
                    <a:pt x="13" y="96"/>
                    <a:pt x="16" y="100"/>
                    <a:pt x="16" y="104"/>
                  </a:cubicBezTo>
                  <a:close/>
                  <a:moveTo>
                    <a:pt x="16" y="200"/>
                  </a:moveTo>
                  <a:lnTo>
                    <a:pt x="16" y="248"/>
                  </a:lnTo>
                  <a:cubicBezTo>
                    <a:pt x="16" y="253"/>
                    <a:pt x="13" y="256"/>
                    <a:pt x="8" y="256"/>
                  </a:cubicBezTo>
                  <a:cubicBezTo>
                    <a:pt x="4" y="256"/>
                    <a:pt x="0" y="253"/>
                    <a:pt x="0" y="248"/>
                  </a:cubicBezTo>
                  <a:lnTo>
                    <a:pt x="0" y="200"/>
                  </a:lnTo>
                  <a:cubicBezTo>
                    <a:pt x="0" y="196"/>
                    <a:pt x="4" y="192"/>
                    <a:pt x="8" y="192"/>
                  </a:cubicBezTo>
                  <a:cubicBezTo>
                    <a:pt x="13" y="192"/>
                    <a:pt x="16" y="196"/>
                    <a:pt x="16" y="200"/>
                  </a:cubicBezTo>
                  <a:close/>
                  <a:moveTo>
                    <a:pt x="16" y="296"/>
                  </a:moveTo>
                  <a:lnTo>
                    <a:pt x="16" y="344"/>
                  </a:lnTo>
                  <a:cubicBezTo>
                    <a:pt x="16" y="349"/>
                    <a:pt x="13" y="352"/>
                    <a:pt x="8" y="352"/>
                  </a:cubicBezTo>
                  <a:cubicBezTo>
                    <a:pt x="4" y="352"/>
                    <a:pt x="0" y="349"/>
                    <a:pt x="0" y="344"/>
                  </a:cubicBezTo>
                  <a:lnTo>
                    <a:pt x="0" y="296"/>
                  </a:lnTo>
                  <a:cubicBezTo>
                    <a:pt x="0" y="292"/>
                    <a:pt x="4" y="288"/>
                    <a:pt x="8" y="288"/>
                  </a:cubicBezTo>
                  <a:cubicBezTo>
                    <a:pt x="13" y="288"/>
                    <a:pt x="16" y="292"/>
                    <a:pt x="16" y="296"/>
                  </a:cubicBezTo>
                  <a:close/>
                  <a:moveTo>
                    <a:pt x="16" y="392"/>
                  </a:moveTo>
                  <a:lnTo>
                    <a:pt x="16" y="440"/>
                  </a:lnTo>
                  <a:cubicBezTo>
                    <a:pt x="16" y="445"/>
                    <a:pt x="13" y="448"/>
                    <a:pt x="8" y="448"/>
                  </a:cubicBezTo>
                  <a:cubicBezTo>
                    <a:pt x="4" y="448"/>
                    <a:pt x="0" y="445"/>
                    <a:pt x="0" y="440"/>
                  </a:cubicBezTo>
                  <a:lnTo>
                    <a:pt x="0" y="392"/>
                  </a:lnTo>
                  <a:cubicBezTo>
                    <a:pt x="0" y="388"/>
                    <a:pt x="4" y="384"/>
                    <a:pt x="8" y="384"/>
                  </a:cubicBezTo>
                  <a:cubicBezTo>
                    <a:pt x="13" y="384"/>
                    <a:pt x="16" y="388"/>
                    <a:pt x="16" y="392"/>
                  </a:cubicBezTo>
                  <a:close/>
                  <a:moveTo>
                    <a:pt x="16" y="488"/>
                  </a:moveTo>
                  <a:lnTo>
                    <a:pt x="16" y="536"/>
                  </a:lnTo>
                  <a:cubicBezTo>
                    <a:pt x="16" y="541"/>
                    <a:pt x="13" y="544"/>
                    <a:pt x="8" y="544"/>
                  </a:cubicBezTo>
                  <a:cubicBezTo>
                    <a:pt x="4" y="544"/>
                    <a:pt x="0" y="541"/>
                    <a:pt x="0" y="536"/>
                  </a:cubicBezTo>
                  <a:lnTo>
                    <a:pt x="0" y="488"/>
                  </a:lnTo>
                  <a:cubicBezTo>
                    <a:pt x="0" y="484"/>
                    <a:pt x="4" y="480"/>
                    <a:pt x="8" y="480"/>
                  </a:cubicBezTo>
                  <a:cubicBezTo>
                    <a:pt x="13" y="480"/>
                    <a:pt x="16" y="484"/>
                    <a:pt x="16" y="488"/>
                  </a:cubicBezTo>
                  <a:close/>
                  <a:moveTo>
                    <a:pt x="16" y="584"/>
                  </a:moveTo>
                  <a:lnTo>
                    <a:pt x="16" y="632"/>
                  </a:lnTo>
                  <a:cubicBezTo>
                    <a:pt x="16" y="637"/>
                    <a:pt x="13" y="640"/>
                    <a:pt x="8" y="640"/>
                  </a:cubicBezTo>
                  <a:cubicBezTo>
                    <a:pt x="4" y="640"/>
                    <a:pt x="0" y="637"/>
                    <a:pt x="0" y="632"/>
                  </a:cubicBezTo>
                  <a:lnTo>
                    <a:pt x="0" y="584"/>
                  </a:lnTo>
                  <a:cubicBezTo>
                    <a:pt x="0" y="580"/>
                    <a:pt x="4" y="576"/>
                    <a:pt x="8" y="576"/>
                  </a:cubicBezTo>
                  <a:cubicBezTo>
                    <a:pt x="13" y="576"/>
                    <a:pt x="16" y="580"/>
                    <a:pt x="16" y="584"/>
                  </a:cubicBezTo>
                  <a:close/>
                  <a:moveTo>
                    <a:pt x="16" y="680"/>
                  </a:moveTo>
                  <a:lnTo>
                    <a:pt x="16" y="728"/>
                  </a:lnTo>
                  <a:cubicBezTo>
                    <a:pt x="16" y="733"/>
                    <a:pt x="13" y="736"/>
                    <a:pt x="8" y="736"/>
                  </a:cubicBezTo>
                  <a:cubicBezTo>
                    <a:pt x="4" y="736"/>
                    <a:pt x="0" y="733"/>
                    <a:pt x="0" y="728"/>
                  </a:cubicBezTo>
                  <a:lnTo>
                    <a:pt x="0" y="680"/>
                  </a:lnTo>
                  <a:cubicBezTo>
                    <a:pt x="0" y="676"/>
                    <a:pt x="4" y="672"/>
                    <a:pt x="8" y="672"/>
                  </a:cubicBezTo>
                  <a:cubicBezTo>
                    <a:pt x="13" y="672"/>
                    <a:pt x="16" y="676"/>
                    <a:pt x="16" y="680"/>
                  </a:cubicBezTo>
                  <a:close/>
                  <a:moveTo>
                    <a:pt x="16" y="776"/>
                  </a:moveTo>
                  <a:lnTo>
                    <a:pt x="16" y="824"/>
                  </a:lnTo>
                  <a:cubicBezTo>
                    <a:pt x="16" y="829"/>
                    <a:pt x="13" y="832"/>
                    <a:pt x="8" y="832"/>
                  </a:cubicBezTo>
                  <a:cubicBezTo>
                    <a:pt x="4" y="832"/>
                    <a:pt x="0" y="829"/>
                    <a:pt x="0" y="824"/>
                  </a:cubicBezTo>
                  <a:lnTo>
                    <a:pt x="0" y="776"/>
                  </a:lnTo>
                  <a:cubicBezTo>
                    <a:pt x="0" y="772"/>
                    <a:pt x="4" y="768"/>
                    <a:pt x="8" y="768"/>
                  </a:cubicBezTo>
                  <a:cubicBezTo>
                    <a:pt x="13" y="768"/>
                    <a:pt x="16" y="772"/>
                    <a:pt x="16" y="776"/>
                  </a:cubicBezTo>
                  <a:close/>
                </a:path>
              </a:pathLst>
            </a:custGeom>
            <a:solidFill>
              <a:srgbClr val="000000"/>
            </a:solidFill>
            <a:ln w="7"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9" name="Freeform 742"/>
            <p:cNvSpPr>
              <a:spLocks/>
            </p:cNvSpPr>
            <p:nvPr/>
          </p:nvSpPr>
          <p:spPr bwMode="auto">
            <a:xfrm>
              <a:off x="4214810" y="3358362"/>
              <a:ext cx="269875" cy="195263"/>
            </a:xfrm>
            <a:custGeom>
              <a:avLst/>
              <a:gdLst/>
              <a:ahLst/>
              <a:cxnLst>
                <a:cxn ang="0">
                  <a:pos x="170" y="62"/>
                </a:cxn>
                <a:cxn ang="0">
                  <a:pos x="93" y="0"/>
                </a:cxn>
                <a:cxn ang="0">
                  <a:pos x="93" y="41"/>
                </a:cxn>
                <a:cxn ang="0">
                  <a:pos x="0" y="41"/>
                </a:cxn>
                <a:cxn ang="0">
                  <a:pos x="0" y="82"/>
                </a:cxn>
                <a:cxn ang="0">
                  <a:pos x="93" y="82"/>
                </a:cxn>
                <a:cxn ang="0">
                  <a:pos x="93" y="123"/>
                </a:cxn>
                <a:cxn ang="0">
                  <a:pos x="170" y="62"/>
                </a:cxn>
              </a:cxnLst>
              <a:rect l="0" t="0" r="r" b="b"/>
              <a:pathLst>
                <a:path w="170" h="123">
                  <a:moveTo>
                    <a:pt x="170" y="62"/>
                  </a:moveTo>
                  <a:lnTo>
                    <a:pt x="93" y="0"/>
                  </a:lnTo>
                  <a:lnTo>
                    <a:pt x="93" y="41"/>
                  </a:lnTo>
                  <a:lnTo>
                    <a:pt x="0" y="41"/>
                  </a:lnTo>
                  <a:lnTo>
                    <a:pt x="0" y="82"/>
                  </a:lnTo>
                  <a:lnTo>
                    <a:pt x="93" y="82"/>
                  </a:lnTo>
                  <a:lnTo>
                    <a:pt x="93" y="123"/>
                  </a:lnTo>
                  <a:lnTo>
                    <a:pt x="170" y="62"/>
                  </a:lnTo>
                  <a:close/>
                </a:path>
              </a:pathLst>
            </a:custGeom>
            <a:noFill/>
            <a:ln w="7"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pic>
          <p:nvPicPr>
            <p:cNvPr id="1777" name="Picture 753"/>
            <p:cNvPicPr>
              <a:picLocks noChangeAspect="1" noChangeArrowheads="1"/>
            </p:cNvPicPr>
            <p:nvPr/>
          </p:nvPicPr>
          <p:blipFill>
            <a:blip r:embed="rId3" cstate="print"/>
            <a:srcRect/>
            <a:stretch>
              <a:fillRect/>
            </a:stretch>
          </p:blipFill>
          <p:spPr bwMode="auto">
            <a:xfrm>
              <a:off x="800779" y="1711584"/>
              <a:ext cx="2188296" cy="923133"/>
            </a:xfrm>
            <a:prstGeom prst="rect">
              <a:avLst/>
            </a:prstGeom>
            <a:noFill/>
            <a:ln w="9525">
              <a:noFill/>
              <a:miter lim="800000"/>
              <a:headEnd/>
              <a:tailEnd/>
            </a:ln>
            <a:effectLst/>
          </p:spPr>
        </p:pic>
      </p:grpSp>
      <p:sp>
        <p:nvSpPr>
          <p:cNvPr id="376839" name="AutoShape 7"/>
          <p:cNvSpPr>
            <a:spLocks/>
          </p:cNvSpPr>
          <p:nvPr/>
        </p:nvSpPr>
        <p:spPr bwMode="auto">
          <a:xfrm>
            <a:off x="4143372" y="3929866"/>
            <a:ext cx="2143140" cy="357190"/>
          </a:xfrm>
          <a:prstGeom prst="borderCallout2">
            <a:avLst>
              <a:gd name="adj1" fmla="val 26968"/>
              <a:gd name="adj2" fmla="val -3315"/>
              <a:gd name="adj3" fmla="val 26968"/>
              <a:gd name="adj4" fmla="val -3315"/>
              <a:gd name="adj5" fmla="val -103340"/>
              <a:gd name="adj6" fmla="val -10671"/>
            </a:avLst>
          </a:prstGeom>
          <a:solidFill>
            <a:srgbClr val="23647B"/>
          </a:solidFill>
          <a:ln w="9525">
            <a:solidFill>
              <a:schemeClr val="tx1"/>
            </a:solidFill>
            <a:miter lim="800000"/>
            <a:headEnd/>
            <a:tailEnd/>
          </a:ln>
        </p:spPr>
        <p:txBody>
          <a:bodyPr/>
          <a:lstStyle/>
          <a:p>
            <a:pPr algn="ctr" eaLnBrk="0" hangingPunct="0"/>
            <a:r>
              <a:rPr lang="zh-CN" altLang="en-US" sz="1800" b="0" u="none" dirty="0">
                <a:solidFill>
                  <a:srgbClr val="FFFF00"/>
                </a:solidFill>
              </a:rPr>
              <a:t>新增表项，</a:t>
            </a:r>
            <a:r>
              <a:rPr lang="en-US" altLang="zh-CN" sz="1800" b="0" u="none" dirty="0">
                <a:solidFill>
                  <a:srgbClr val="FFFF00"/>
                </a:solidFill>
              </a:rPr>
              <a:t>D</a:t>
            </a:r>
            <a:r>
              <a:rPr lang="zh-CN" altLang="en-US" sz="1800" b="0" u="none" dirty="0">
                <a:solidFill>
                  <a:srgbClr val="FFFF00"/>
                </a:solidFill>
              </a:rPr>
              <a:t>值</a:t>
            </a:r>
            <a:r>
              <a:rPr lang="en-US" altLang="zh-CN" sz="1800" b="0" u="none" dirty="0">
                <a:solidFill>
                  <a:srgbClr val="FFFF00"/>
                </a:solidFill>
              </a:rPr>
              <a:t>+1</a:t>
            </a:r>
            <a:endParaRPr lang="zh-CN" altLang="en-US" sz="1800" b="0" u="none" dirty="0">
              <a:solidFill>
                <a:srgbClr val="FFFF00"/>
              </a:solidFill>
            </a:endParaRPr>
          </a:p>
        </p:txBody>
      </p:sp>
      <p:sp>
        <p:nvSpPr>
          <p:cNvPr id="376840" name="AutoShape 8"/>
          <p:cNvSpPr>
            <a:spLocks/>
          </p:cNvSpPr>
          <p:nvPr/>
        </p:nvSpPr>
        <p:spPr bwMode="auto">
          <a:xfrm>
            <a:off x="4143372" y="4371194"/>
            <a:ext cx="2142000" cy="643718"/>
          </a:xfrm>
          <a:prstGeom prst="borderCallout2">
            <a:avLst>
              <a:gd name="adj1" fmla="val 14968"/>
              <a:gd name="adj2" fmla="val -3315"/>
              <a:gd name="adj3" fmla="val 14968"/>
              <a:gd name="adj4" fmla="val -3315"/>
              <a:gd name="adj5" fmla="val -86606"/>
              <a:gd name="adj6" fmla="val -10881"/>
            </a:avLst>
          </a:prstGeom>
          <a:solidFill>
            <a:srgbClr val="23647B"/>
          </a:solidFill>
          <a:ln w="9525">
            <a:solidFill>
              <a:schemeClr val="tx1"/>
            </a:solidFill>
            <a:miter lim="800000"/>
            <a:headEnd/>
            <a:tailEnd/>
          </a:ln>
        </p:spPr>
        <p:txBody>
          <a:bodyPr/>
          <a:lstStyle/>
          <a:p>
            <a:pPr algn="ctr" eaLnBrk="0" hangingPunct="0"/>
            <a:r>
              <a:rPr lang="en-US" altLang="zh-CN" sz="1800" b="0" u="none" dirty="0">
                <a:solidFill>
                  <a:srgbClr val="FFFF00"/>
                </a:solidFill>
              </a:rPr>
              <a:t>D</a:t>
            </a:r>
            <a:r>
              <a:rPr lang="zh-CN" altLang="en-US" sz="1800" b="0" u="none" dirty="0">
                <a:solidFill>
                  <a:srgbClr val="FFFF00"/>
                </a:solidFill>
              </a:rPr>
              <a:t>值过大，</a:t>
            </a:r>
            <a:r>
              <a:rPr lang="zh-CN" altLang="en-US" sz="1800" b="0" u="none" dirty="0" smtClean="0">
                <a:solidFill>
                  <a:srgbClr val="FFFF00"/>
                </a:solidFill>
              </a:rPr>
              <a:t>修改</a:t>
            </a:r>
            <a:endParaRPr lang="en-US" altLang="zh-CN" sz="1800" b="0" u="none" dirty="0" smtClean="0">
              <a:solidFill>
                <a:srgbClr val="FFFF00"/>
              </a:solidFill>
            </a:endParaRPr>
          </a:p>
          <a:p>
            <a:pPr algn="ctr" eaLnBrk="0" hangingPunct="0"/>
            <a:r>
              <a:rPr lang="en-US" altLang="zh-CN" sz="1800" b="0" u="none" dirty="0" smtClean="0">
                <a:solidFill>
                  <a:srgbClr val="FFFF00"/>
                </a:solidFill>
              </a:rPr>
              <a:t>D</a:t>
            </a:r>
            <a:r>
              <a:rPr lang="zh-CN" altLang="en-US" sz="1800" b="0" u="none" dirty="0">
                <a:solidFill>
                  <a:srgbClr val="FFFF00"/>
                </a:solidFill>
              </a:rPr>
              <a:t>值，修改路由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6839"/>
                                        </p:tgtEl>
                                        <p:attrNameLst>
                                          <p:attrName>style.visibility</p:attrName>
                                        </p:attrNameLst>
                                      </p:cBhvr>
                                      <p:to>
                                        <p:strVal val="visible"/>
                                      </p:to>
                                    </p:set>
                                    <p:anim calcmode="lin" valueType="num">
                                      <p:cBhvr additive="base">
                                        <p:cTn id="13" dur="500" fill="hold"/>
                                        <p:tgtEl>
                                          <p:spTgt spid="376839"/>
                                        </p:tgtEl>
                                        <p:attrNameLst>
                                          <p:attrName>ppt_x</p:attrName>
                                        </p:attrNameLst>
                                      </p:cBhvr>
                                      <p:tavLst>
                                        <p:tav tm="0">
                                          <p:val>
                                            <p:strVal val="#ppt_x"/>
                                          </p:val>
                                        </p:tav>
                                        <p:tav tm="100000">
                                          <p:val>
                                            <p:strVal val="#ppt_x"/>
                                          </p:val>
                                        </p:tav>
                                      </p:tavLst>
                                    </p:anim>
                                    <p:anim calcmode="lin" valueType="num">
                                      <p:cBhvr additive="base">
                                        <p:cTn id="14" dur="500" fill="hold"/>
                                        <p:tgtEl>
                                          <p:spTgt spid="3768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76838"/>
                                        </p:tgtEl>
                                        <p:attrNameLst>
                                          <p:attrName>style.visibility</p:attrName>
                                        </p:attrNameLst>
                                      </p:cBhvr>
                                      <p:to>
                                        <p:strVal val="visible"/>
                                      </p:to>
                                    </p:set>
                                    <p:anim calcmode="lin" valueType="num">
                                      <p:cBhvr additive="base">
                                        <p:cTn id="19" dur="500" fill="hold"/>
                                        <p:tgtEl>
                                          <p:spTgt spid="376838"/>
                                        </p:tgtEl>
                                        <p:attrNameLst>
                                          <p:attrName>ppt_x</p:attrName>
                                        </p:attrNameLst>
                                      </p:cBhvr>
                                      <p:tavLst>
                                        <p:tav tm="0">
                                          <p:val>
                                            <p:strVal val="#ppt_x"/>
                                          </p:val>
                                        </p:tav>
                                        <p:tav tm="100000">
                                          <p:val>
                                            <p:strVal val="#ppt_x"/>
                                          </p:val>
                                        </p:tav>
                                      </p:tavLst>
                                    </p:anim>
                                    <p:anim calcmode="lin" valueType="num">
                                      <p:cBhvr additive="base">
                                        <p:cTn id="20" dur="500" fill="hold"/>
                                        <p:tgtEl>
                                          <p:spTgt spid="37683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6840"/>
                                        </p:tgtEl>
                                        <p:attrNameLst>
                                          <p:attrName>style.visibility</p:attrName>
                                        </p:attrNameLst>
                                      </p:cBhvr>
                                      <p:to>
                                        <p:strVal val="visible"/>
                                      </p:to>
                                    </p:set>
                                    <p:anim calcmode="lin" valueType="num">
                                      <p:cBhvr additive="base">
                                        <p:cTn id="25" dur="500" fill="hold"/>
                                        <p:tgtEl>
                                          <p:spTgt spid="376840"/>
                                        </p:tgtEl>
                                        <p:attrNameLst>
                                          <p:attrName>ppt_x</p:attrName>
                                        </p:attrNameLst>
                                      </p:cBhvr>
                                      <p:tavLst>
                                        <p:tav tm="0">
                                          <p:val>
                                            <p:strVal val="#ppt_x"/>
                                          </p:val>
                                        </p:tav>
                                        <p:tav tm="100000">
                                          <p:val>
                                            <p:strVal val="#ppt_x"/>
                                          </p:val>
                                        </p:tav>
                                      </p:tavLst>
                                    </p:anim>
                                    <p:anim calcmode="lin" valueType="num">
                                      <p:cBhvr additive="base">
                                        <p:cTn id="26" dur="500" fill="hold"/>
                                        <p:tgtEl>
                                          <p:spTgt spid="3768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nimBg="1"/>
      <p:bldP spid="9" grpId="0" animBg="1"/>
      <p:bldP spid="376839" grpId="0" animBg="1"/>
      <p:bldP spid="3768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标题 1"/>
          <p:cNvSpPr>
            <a:spLocks noGrp="1"/>
          </p:cNvSpPr>
          <p:nvPr>
            <p:ph type="title" idx="4294967295"/>
          </p:nvPr>
        </p:nvSpPr>
        <p:spPr>
          <a:xfrm>
            <a:off x="428641" y="761198"/>
            <a:ext cx="4714863" cy="668338"/>
          </a:xfrm>
        </p:spPr>
        <p:txBody>
          <a:bodyPr/>
          <a:lstStyle/>
          <a:p>
            <a:pPr algn="l"/>
            <a:r>
              <a:rPr lang="zh-CN" altLang="en-US" sz="2400" dirty="0" smtClean="0">
                <a:solidFill>
                  <a:srgbClr val="007D7A"/>
                </a:solidFill>
                <a:latin typeface="Times New Roman" pitchFamily="18" charset="0"/>
                <a:ea typeface="+mn-ea"/>
                <a:cs typeface="Times New Roman" pitchFamily="18" charset="0"/>
              </a:rPr>
              <a:t>路由信息协议</a:t>
            </a:r>
            <a:r>
              <a:rPr lang="en-US" altLang="zh-CN" sz="2400" dirty="0" smtClean="0">
                <a:solidFill>
                  <a:srgbClr val="007D7A"/>
                </a:solidFill>
                <a:latin typeface="Times New Roman" pitchFamily="18" charset="0"/>
                <a:ea typeface="+mn-ea"/>
                <a:cs typeface="Times New Roman" pitchFamily="18" charset="0"/>
              </a:rPr>
              <a:t>RIP</a:t>
            </a:r>
            <a:endParaRPr lang="zh-CN" altLang="en-US" sz="2400" dirty="0" smtClean="0">
              <a:solidFill>
                <a:srgbClr val="007D7A"/>
              </a:solidFill>
              <a:latin typeface="Times New Roman" pitchFamily="18" charset="0"/>
              <a:ea typeface="+mn-ea"/>
              <a:cs typeface="Times New Roman" pitchFamily="18" charset="0"/>
            </a:endParaRPr>
          </a:p>
        </p:txBody>
      </p:sp>
      <p:sp>
        <p:nvSpPr>
          <p:cNvPr id="377858" name="内容占位符 2"/>
          <p:cNvSpPr>
            <a:spLocks noGrp="1"/>
          </p:cNvSpPr>
          <p:nvPr>
            <p:ph idx="4294967295"/>
          </p:nvPr>
        </p:nvSpPr>
        <p:spPr>
          <a:xfrm>
            <a:off x="428596" y="1402572"/>
            <a:ext cx="5429288" cy="2884484"/>
          </a:xfrm>
        </p:spPr>
        <p:txBody>
          <a:bodyPr/>
          <a:lstStyle/>
          <a:p>
            <a:pPr marL="269875" lvl="1" indent="-269875">
              <a:lnSpc>
                <a:spcPct val="120000"/>
              </a:lnSpc>
              <a:spcAft>
                <a:spcPts val="600"/>
              </a:spcAft>
              <a:buFontTx/>
              <a:buChar char="•"/>
            </a:pPr>
            <a:r>
              <a:rPr lang="zh-CN" altLang="en-US" kern="1200" dirty="0" smtClean="0">
                <a:solidFill>
                  <a:srgbClr val="1A3868"/>
                </a:solidFill>
                <a:latin typeface="Times New Roman" pitchFamily="18" charset="0"/>
                <a:cs typeface="Times New Roman" pitchFamily="18" charset="0"/>
              </a:rPr>
              <a:t>路由信息协议在向量</a:t>
            </a:r>
            <a:r>
              <a:rPr lang="en-US" altLang="zh-CN" kern="1200" dirty="0" smtClean="0">
                <a:solidFill>
                  <a:srgbClr val="1A3868"/>
                </a:solidFill>
                <a:latin typeface="Times New Roman" pitchFamily="18" charset="0"/>
                <a:cs typeface="Times New Roman" pitchFamily="18" charset="0"/>
              </a:rPr>
              <a:t>-</a:t>
            </a:r>
            <a:r>
              <a:rPr lang="zh-CN" altLang="en-US" kern="1200" dirty="0" smtClean="0">
                <a:solidFill>
                  <a:srgbClr val="1A3868"/>
                </a:solidFill>
                <a:latin typeface="Times New Roman" pitchFamily="18" charset="0"/>
                <a:cs typeface="Times New Roman" pitchFamily="18" charset="0"/>
              </a:rPr>
              <a:t>距离</a:t>
            </a:r>
            <a:r>
              <a:rPr lang="en-US" altLang="zh-CN" i="1" kern="1200" dirty="0" smtClean="0">
                <a:solidFill>
                  <a:srgbClr val="1A3868"/>
                </a:solidFill>
                <a:latin typeface="Times New Roman" pitchFamily="18" charset="0"/>
                <a:cs typeface="Times New Roman" pitchFamily="18" charset="0"/>
              </a:rPr>
              <a:t>(V-D)</a:t>
            </a:r>
            <a:r>
              <a:rPr lang="zh-CN" altLang="en-US" kern="1200" dirty="0" smtClean="0">
                <a:solidFill>
                  <a:srgbClr val="1A3868"/>
                </a:solidFill>
                <a:latin typeface="Times New Roman" pitchFamily="18" charset="0"/>
                <a:cs typeface="Times New Roman" pitchFamily="18" charset="0"/>
              </a:rPr>
              <a:t>路由选择算法的基础上，规定了路由信息交互格式、错误处理方式，设置了周期更新定时器、延迟定时器、超时定时器与清除定时器等。</a:t>
            </a:r>
          </a:p>
          <a:p>
            <a:pPr marL="269875" lvl="1" indent="-269875">
              <a:lnSpc>
                <a:spcPct val="120000"/>
              </a:lnSpc>
              <a:spcAft>
                <a:spcPts val="600"/>
              </a:spcAft>
              <a:buFontTx/>
              <a:buChar char="•"/>
            </a:pPr>
            <a:r>
              <a:rPr lang="en-US" altLang="zh-CN" kern="1200" dirty="0" smtClean="0">
                <a:solidFill>
                  <a:srgbClr val="1A3868"/>
                </a:solidFill>
                <a:latin typeface="Times New Roman" pitchFamily="18" charset="0"/>
                <a:cs typeface="Times New Roman" pitchFamily="18" charset="0"/>
              </a:rPr>
              <a:t>RIP</a:t>
            </a:r>
            <a:r>
              <a:rPr lang="zh-CN" altLang="en-US" kern="1200" dirty="0" smtClean="0">
                <a:solidFill>
                  <a:srgbClr val="C00000"/>
                </a:solidFill>
                <a:latin typeface="Times New Roman" pitchFamily="18" charset="0"/>
                <a:cs typeface="Times New Roman" pitchFamily="18" charset="0"/>
              </a:rPr>
              <a:t>只适用于相对较小的自治系统</a:t>
            </a:r>
            <a:r>
              <a:rPr lang="zh-CN" altLang="en-US" kern="1200" dirty="0" smtClean="0">
                <a:solidFill>
                  <a:srgbClr val="1A3868"/>
                </a:solidFill>
                <a:latin typeface="Times New Roman" pitchFamily="18" charset="0"/>
                <a:cs typeface="Times New Roman" pitchFamily="18" charset="0"/>
              </a:rPr>
              <a:t>，否则</a:t>
            </a:r>
            <a:r>
              <a:rPr lang="en-US" altLang="zh-CN" kern="1200" dirty="0" smtClean="0">
                <a:solidFill>
                  <a:srgbClr val="1A3868"/>
                </a:solidFill>
                <a:latin typeface="Times New Roman" pitchFamily="18" charset="0"/>
                <a:cs typeface="Times New Roman" pitchFamily="18" charset="0"/>
              </a:rPr>
              <a:t>RIP</a:t>
            </a:r>
            <a:r>
              <a:rPr lang="zh-CN" altLang="en-US" kern="1200" dirty="0" smtClean="0">
                <a:solidFill>
                  <a:srgbClr val="1A3868"/>
                </a:solidFill>
                <a:latin typeface="Times New Roman" pitchFamily="18" charset="0"/>
                <a:cs typeface="Times New Roman" pitchFamily="18" charset="0"/>
              </a:rPr>
              <a:t>信息交换量会过大，但由于其较简单，因此应用广泛。</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继续教育">
  <a:themeElements>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继续教育</Template>
  <TotalTime>8820</TotalTime>
  <Words>1388</Words>
  <Application>Microsoft Office PowerPoint</Application>
  <PresentationFormat>自定义</PresentationFormat>
  <Paragraphs>306</Paragraphs>
  <Slides>21</Slides>
  <Notes>12</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继续教育</vt:lpstr>
      <vt:lpstr>计算机网络技术</vt:lpstr>
      <vt:lpstr>幻灯片 2</vt:lpstr>
      <vt:lpstr>一、路由选择协议的基本概念</vt:lpstr>
      <vt:lpstr>自治系统的基本概念</vt:lpstr>
      <vt:lpstr>路由选择协议的分类</vt:lpstr>
      <vt:lpstr>自治系统与IGP、EGP之间的关系示意图</vt:lpstr>
      <vt:lpstr>二、路由信息协议RIP</vt:lpstr>
      <vt:lpstr>向量-距离路由选择算法信息更新过程</vt:lpstr>
      <vt:lpstr>路由信息协议RIP</vt:lpstr>
      <vt:lpstr>三、最短路径优先协议OSPF</vt:lpstr>
      <vt:lpstr>Flooding：洪泛法</vt:lpstr>
      <vt:lpstr>自治系统的内部结构示意图 </vt:lpstr>
      <vt:lpstr>OSPF协议执行过程</vt:lpstr>
      <vt:lpstr>OSPF域最短路径选择过程</vt:lpstr>
      <vt:lpstr>计算最短路径的拓扑图：网络抽象成点</vt:lpstr>
      <vt:lpstr>根据最小开销计算方法得出的最短路径 Dijkstra提出的最短路径算法SPF</vt:lpstr>
      <vt:lpstr>以R8为根的最短路径树→R8的路由表</vt:lpstr>
      <vt:lpstr>四、外部网关协议BGP</vt:lpstr>
      <vt:lpstr>BGP发言人与自治系统的关系</vt:lpstr>
      <vt:lpstr>自治系统连接的树形结构</vt:lpstr>
      <vt:lpstr>BGP路由选择协议的工作过程</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微软用户</cp:lastModifiedBy>
  <cp:revision>1056</cp:revision>
  <cp:lastPrinted>1999-06-03T07:41:47Z</cp:lastPrinted>
  <dcterms:created xsi:type="dcterms:W3CDTF">1999-05-31T06:37:31Z</dcterms:created>
  <dcterms:modified xsi:type="dcterms:W3CDTF">2014-05-27T08:05:46Z</dcterms:modified>
</cp:coreProperties>
</file>